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43" r:id="rId2"/>
    <p:sldMasterId id="2147483745" r:id="rId3"/>
    <p:sldMasterId id="2147483747" r:id="rId4"/>
    <p:sldMasterId id="2147483753" r:id="rId5"/>
    <p:sldMasterId id="2147483755" r:id="rId6"/>
    <p:sldMasterId id="2147483757" r:id="rId7"/>
    <p:sldMasterId id="2147483759" r:id="rId8"/>
    <p:sldMasterId id="2147483761" r:id="rId9"/>
    <p:sldMasterId id="2147483763" r:id="rId10"/>
  </p:sldMasterIdLst>
  <p:notesMasterIdLst>
    <p:notesMasterId r:id="rId87"/>
  </p:notesMasterIdLst>
  <p:handoutMasterIdLst>
    <p:handoutMasterId r:id="rId88"/>
  </p:handoutMasterIdLst>
  <p:sldIdLst>
    <p:sldId id="256" r:id="rId11"/>
    <p:sldId id="3167" r:id="rId12"/>
    <p:sldId id="3346" r:id="rId13"/>
    <p:sldId id="3292" r:id="rId14"/>
    <p:sldId id="3293" r:id="rId15"/>
    <p:sldId id="3294" r:id="rId16"/>
    <p:sldId id="3297" r:id="rId17"/>
    <p:sldId id="3299" r:id="rId18"/>
    <p:sldId id="3303" r:id="rId19"/>
    <p:sldId id="3300" r:id="rId20"/>
    <p:sldId id="3301" r:id="rId21"/>
    <p:sldId id="3302" r:id="rId22"/>
    <p:sldId id="3324" r:id="rId23"/>
    <p:sldId id="3304" r:id="rId24"/>
    <p:sldId id="3171" r:id="rId25"/>
    <p:sldId id="3175" r:id="rId26"/>
    <p:sldId id="3178" r:id="rId27"/>
    <p:sldId id="3173" r:id="rId28"/>
    <p:sldId id="3182" r:id="rId29"/>
    <p:sldId id="3184" r:id="rId30"/>
    <p:sldId id="3189" r:id="rId31"/>
    <p:sldId id="3191" r:id="rId32"/>
    <p:sldId id="3193" r:id="rId33"/>
    <p:sldId id="3197" r:id="rId34"/>
    <p:sldId id="3200" r:id="rId35"/>
    <p:sldId id="3202" r:id="rId36"/>
    <p:sldId id="3203" r:id="rId37"/>
    <p:sldId id="3374" r:id="rId38"/>
    <p:sldId id="3205" r:id="rId39"/>
    <p:sldId id="3207" r:id="rId40"/>
    <p:sldId id="3216" r:id="rId41"/>
    <p:sldId id="3219" r:id="rId42"/>
    <p:sldId id="3276" r:id="rId43"/>
    <p:sldId id="3215" r:id="rId44"/>
    <p:sldId id="3347" r:id="rId45"/>
    <p:sldId id="3220" r:id="rId46"/>
    <p:sldId id="3224" r:id="rId47"/>
    <p:sldId id="3369" r:id="rId48"/>
    <p:sldId id="3307" r:id="rId49"/>
    <p:sldId id="3225" r:id="rId50"/>
    <p:sldId id="3226" r:id="rId51"/>
    <p:sldId id="3227" r:id="rId52"/>
    <p:sldId id="3230" r:id="rId53"/>
    <p:sldId id="3235" r:id="rId54"/>
    <p:sldId id="3236" r:id="rId55"/>
    <p:sldId id="3237" r:id="rId56"/>
    <p:sldId id="3241" r:id="rId57"/>
    <p:sldId id="3243" r:id="rId58"/>
    <p:sldId id="3244" r:id="rId59"/>
    <p:sldId id="3245" r:id="rId60"/>
    <p:sldId id="3248" r:id="rId61"/>
    <p:sldId id="3365" r:id="rId62"/>
    <p:sldId id="3252" r:id="rId63"/>
    <p:sldId id="3253" r:id="rId64"/>
    <p:sldId id="3256" r:id="rId65"/>
    <p:sldId id="3258" r:id="rId66"/>
    <p:sldId id="3260" r:id="rId67"/>
    <p:sldId id="3262" r:id="rId68"/>
    <p:sldId id="3263" r:id="rId69"/>
    <p:sldId id="3268" r:id="rId70"/>
    <p:sldId id="3271" r:id="rId71"/>
    <p:sldId id="3272" r:id="rId72"/>
    <p:sldId id="3279" r:id="rId73"/>
    <p:sldId id="3280" r:id="rId74"/>
    <p:sldId id="3356" r:id="rId75"/>
    <p:sldId id="3282" r:id="rId76"/>
    <p:sldId id="3285" r:id="rId77"/>
    <p:sldId id="3286" r:id="rId78"/>
    <p:sldId id="3287" r:id="rId79"/>
    <p:sldId id="3288" r:id="rId80"/>
    <p:sldId id="3387" r:id="rId81"/>
    <p:sldId id="3388" r:id="rId82"/>
    <p:sldId id="3361" r:id="rId83"/>
    <p:sldId id="3389" r:id="rId84"/>
    <p:sldId id="3353" r:id="rId85"/>
    <p:sldId id="3362" r:id="rId86"/>
  </p:sldIdLst>
  <p:sldSz cx="9144000" cy="6858000" type="screen4x3"/>
  <p:notesSz cx="6735763" cy="9866313"/>
  <p:photoAlbum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ndara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ndara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ndara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ndara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ndara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ndara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ndara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ndara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ndara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396" autoAdjust="0"/>
    <p:restoredTop sz="94660"/>
  </p:normalViewPr>
  <p:slideViewPr>
    <p:cSldViewPr>
      <p:cViewPr varScale="1">
        <p:scale>
          <a:sx n="78" d="100"/>
          <a:sy n="78" d="100"/>
        </p:scale>
        <p:origin x="-93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56" y="-84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76" Type="http://schemas.openxmlformats.org/officeDocument/2006/relationships/slide" Target="slides/slide66.xml"/><Relationship Id="rId84" Type="http://schemas.openxmlformats.org/officeDocument/2006/relationships/slide" Target="slides/slide74.xml"/><Relationship Id="rId89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1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slide" Target="slides/slide56.xml"/><Relationship Id="rId74" Type="http://schemas.openxmlformats.org/officeDocument/2006/relationships/slide" Target="slides/slide64.xml"/><Relationship Id="rId79" Type="http://schemas.openxmlformats.org/officeDocument/2006/relationships/slide" Target="slides/slide69.xml"/><Relationship Id="rId87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1.xml"/><Relationship Id="rId82" Type="http://schemas.openxmlformats.org/officeDocument/2006/relationships/slide" Target="slides/slide72.xml"/><Relationship Id="rId90" Type="http://schemas.openxmlformats.org/officeDocument/2006/relationships/viewProps" Target="viewProps.xml"/><Relationship Id="rId19" Type="http://schemas.openxmlformats.org/officeDocument/2006/relationships/slide" Target="slides/slide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77" Type="http://schemas.openxmlformats.org/officeDocument/2006/relationships/slide" Target="slides/slide67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slide" Target="slides/slide70.xml"/><Relationship Id="rId85" Type="http://schemas.openxmlformats.org/officeDocument/2006/relationships/slide" Target="slides/slide7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slide" Target="slides/slide65.xml"/><Relationship Id="rId83" Type="http://schemas.openxmlformats.org/officeDocument/2006/relationships/slide" Target="slides/slide73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slide" Target="slides/slide68.xml"/><Relationship Id="rId81" Type="http://schemas.openxmlformats.org/officeDocument/2006/relationships/slide" Target="slides/slide71.xml"/><Relationship Id="rId86" Type="http://schemas.openxmlformats.org/officeDocument/2006/relationships/slide" Target="slides/slide7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Fileserver\&#20840;&#31038;&#20849;&#26377;\&#31169;&#26360;&#31665;\&#23567;&#30000;&#26704;&#12288;&#23451;&#12390;\H25&#12487;&#12452;&#65304;&#26376;\2013&#26085;&#39640;DT&#22770;&#19978;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\\Fileserver\&#20840;&#31038;&#20849;&#26377;\&#31169;&#26360;&#31665;\&#23567;&#30000;&#26704;&#12288;&#23451;&#12390;\2013&#26085;&#39640;DT&#22770;&#19978;&#12467;&#12500;&#12540;.xls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8151379747327083E-2"/>
          <c:y val="0.15257770083704075"/>
          <c:w val="0.8603698505044155"/>
          <c:h val="0.74482925832717839"/>
        </c:manualLayout>
      </c:layout>
      <c:lineChart>
        <c:grouping val="standard"/>
        <c:varyColors val="0"/>
        <c:ser>
          <c:idx val="0"/>
          <c:order val="0"/>
          <c:tx>
            <c:strRef>
              <c:f>Sheet1!$A$4:$B$4</c:f>
              <c:strCache>
                <c:ptCount val="1"/>
                <c:pt idx="0">
                  <c:v>1月</c:v>
                </c:pt>
              </c:strCache>
            </c:strRef>
          </c:tx>
          <c:spPr>
            <a:ln w="25400">
              <a:solidFill>
                <a:srgbClr val="000080"/>
              </a:solidFill>
              <a:prstDash val="solid"/>
            </a:ln>
          </c:spPr>
          <c:marker>
            <c:symbol val="none"/>
          </c:marker>
          <c:cat>
            <c:strRef>
              <c:f>Sheet1!$C$2:$AF$2</c:f>
              <c:strCache>
                <c:ptCount val="30"/>
                <c:pt idx="0">
                  <c:v>月</c:v>
                </c:pt>
                <c:pt idx="1">
                  <c:v>火</c:v>
                </c:pt>
                <c:pt idx="2">
                  <c:v>水</c:v>
                </c:pt>
                <c:pt idx="3">
                  <c:v>木</c:v>
                </c:pt>
                <c:pt idx="4">
                  <c:v>金</c:v>
                </c:pt>
                <c:pt idx="5">
                  <c:v>土</c:v>
                </c:pt>
                <c:pt idx="6">
                  <c:v>月</c:v>
                </c:pt>
                <c:pt idx="7">
                  <c:v>火</c:v>
                </c:pt>
                <c:pt idx="8">
                  <c:v>水</c:v>
                </c:pt>
                <c:pt idx="9">
                  <c:v>木</c:v>
                </c:pt>
                <c:pt idx="10">
                  <c:v>金</c:v>
                </c:pt>
                <c:pt idx="11">
                  <c:v>土</c:v>
                </c:pt>
                <c:pt idx="12">
                  <c:v>月</c:v>
                </c:pt>
                <c:pt idx="13">
                  <c:v>火</c:v>
                </c:pt>
                <c:pt idx="14">
                  <c:v>水</c:v>
                </c:pt>
                <c:pt idx="15">
                  <c:v>木</c:v>
                </c:pt>
                <c:pt idx="16">
                  <c:v>金</c:v>
                </c:pt>
                <c:pt idx="17">
                  <c:v>土</c:v>
                </c:pt>
                <c:pt idx="18">
                  <c:v>月</c:v>
                </c:pt>
                <c:pt idx="19">
                  <c:v>火</c:v>
                </c:pt>
                <c:pt idx="20">
                  <c:v>水</c:v>
                </c:pt>
                <c:pt idx="21">
                  <c:v>木</c:v>
                </c:pt>
                <c:pt idx="22">
                  <c:v>金</c:v>
                </c:pt>
                <c:pt idx="23">
                  <c:v>土</c:v>
                </c:pt>
                <c:pt idx="24">
                  <c:v>月</c:v>
                </c:pt>
                <c:pt idx="25">
                  <c:v>火</c:v>
                </c:pt>
                <c:pt idx="26">
                  <c:v>水</c:v>
                </c:pt>
                <c:pt idx="27">
                  <c:v>木</c:v>
                </c:pt>
                <c:pt idx="28">
                  <c:v>金</c:v>
                </c:pt>
                <c:pt idx="29">
                  <c:v>土</c:v>
                </c:pt>
              </c:strCache>
            </c:strRef>
          </c:cat>
          <c:val>
            <c:numRef>
              <c:f>Sheet1!$C$4:$AF$4</c:f>
              <c:numCache>
                <c:formatCode>General</c:formatCode>
                <c:ptCount val="30"/>
                <c:pt idx="4">
                  <c:v>87</c:v>
                </c:pt>
                <c:pt idx="5">
                  <c:v>86</c:v>
                </c:pt>
                <c:pt idx="6">
                  <c:v>89</c:v>
                </c:pt>
                <c:pt idx="7">
                  <c:v>107</c:v>
                </c:pt>
                <c:pt idx="8">
                  <c:v>83</c:v>
                </c:pt>
                <c:pt idx="9">
                  <c:v>98</c:v>
                </c:pt>
                <c:pt idx="10">
                  <c:v>96</c:v>
                </c:pt>
                <c:pt idx="11">
                  <c:v>90</c:v>
                </c:pt>
                <c:pt idx="12">
                  <c:v>87</c:v>
                </c:pt>
                <c:pt idx="13">
                  <c:v>107</c:v>
                </c:pt>
                <c:pt idx="14">
                  <c:v>85</c:v>
                </c:pt>
                <c:pt idx="15">
                  <c:v>90</c:v>
                </c:pt>
                <c:pt idx="16">
                  <c:v>99</c:v>
                </c:pt>
                <c:pt idx="17">
                  <c:v>83</c:v>
                </c:pt>
                <c:pt idx="18">
                  <c:v>102</c:v>
                </c:pt>
                <c:pt idx="19">
                  <c:v>103</c:v>
                </c:pt>
                <c:pt idx="20">
                  <c:v>78</c:v>
                </c:pt>
                <c:pt idx="21">
                  <c:v>99</c:v>
                </c:pt>
                <c:pt idx="22">
                  <c:v>106</c:v>
                </c:pt>
                <c:pt idx="23">
                  <c:v>87</c:v>
                </c:pt>
                <c:pt idx="24">
                  <c:v>103</c:v>
                </c:pt>
                <c:pt idx="25">
                  <c:v>112</c:v>
                </c:pt>
                <c:pt idx="26">
                  <c:v>82</c:v>
                </c:pt>
                <c:pt idx="27">
                  <c:v>100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Sheet1!$A$5:$B$5</c:f>
              <c:strCache>
                <c:ptCount val="1"/>
                <c:pt idx="0">
                  <c:v>2月</c:v>
                </c:pt>
              </c:strCache>
            </c:strRef>
          </c:tx>
          <c:spPr>
            <a:ln w="25400">
              <a:solidFill>
                <a:srgbClr val="FF00FF"/>
              </a:solidFill>
              <a:prstDash val="solid"/>
            </a:ln>
          </c:spPr>
          <c:marker>
            <c:symbol val="none"/>
          </c:marker>
          <c:cat>
            <c:strRef>
              <c:f>Sheet1!$C$2:$AF$2</c:f>
              <c:strCache>
                <c:ptCount val="30"/>
                <c:pt idx="0">
                  <c:v>月</c:v>
                </c:pt>
                <c:pt idx="1">
                  <c:v>火</c:v>
                </c:pt>
                <c:pt idx="2">
                  <c:v>水</c:v>
                </c:pt>
                <c:pt idx="3">
                  <c:v>木</c:v>
                </c:pt>
                <c:pt idx="4">
                  <c:v>金</c:v>
                </c:pt>
                <c:pt idx="5">
                  <c:v>土</c:v>
                </c:pt>
                <c:pt idx="6">
                  <c:v>月</c:v>
                </c:pt>
                <c:pt idx="7">
                  <c:v>火</c:v>
                </c:pt>
                <c:pt idx="8">
                  <c:v>水</c:v>
                </c:pt>
                <c:pt idx="9">
                  <c:v>木</c:v>
                </c:pt>
                <c:pt idx="10">
                  <c:v>金</c:v>
                </c:pt>
                <c:pt idx="11">
                  <c:v>土</c:v>
                </c:pt>
                <c:pt idx="12">
                  <c:v>月</c:v>
                </c:pt>
                <c:pt idx="13">
                  <c:v>火</c:v>
                </c:pt>
                <c:pt idx="14">
                  <c:v>水</c:v>
                </c:pt>
                <c:pt idx="15">
                  <c:v>木</c:v>
                </c:pt>
                <c:pt idx="16">
                  <c:v>金</c:v>
                </c:pt>
                <c:pt idx="17">
                  <c:v>土</c:v>
                </c:pt>
                <c:pt idx="18">
                  <c:v>月</c:v>
                </c:pt>
                <c:pt idx="19">
                  <c:v>火</c:v>
                </c:pt>
                <c:pt idx="20">
                  <c:v>水</c:v>
                </c:pt>
                <c:pt idx="21">
                  <c:v>木</c:v>
                </c:pt>
                <c:pt idx="22">
                  <c:v>金</c:v>
                </c:pt>
                <c:pt idx="23">
                  <c:v>土</c:v>
                </c:pt>
                <c:pt idx="24">
                  <c:v>月</c:v>
                </c:pt>
                <c:pt idx="25">
                  <c:v>火</c:v>
                </c:pt>
                <c:pt idx="26">
                  <c:v>水</c:v>
                </c:pt>
                <c:pt idx="27">
                  <c:v>木</c:v>
                </c:pt>
                <c:pt idx="28">
                  <c:v>金</c:v>
                </c:pt>
                <c:pt idx="29">
                  <c:v>土</c:v>
                </c:pt>
              </c:strCache>
            </c:strRef>
          </c:cat>
          <c:val>
            <c:numRef>
              <c:f>Sheet1!$C$5:$AF$5</c:f>
              <c:numCache>
                <c:formatCode>General</c:formatCode>
                <c:ptCount val="30"/>
                <c:pt idx="4">
                  <c:v>104</c:v>
                </c:pt>
                <c:pt idx="5">
                  <c:v>83</c:v>
                </c:pt>
                <c:pt idx="6">
                  <c:v>111</c:v>
                </c:pt>
                <c:pt idx="7">
                  <c:v>111</c:v>
                </c:pt>
                <c:pt idx="8">
                  <c:v>71</c:v>
                </c:pt>
                <c:pt idx="9">
                  <c:v>102</c:v>
                </c:pt>
                <c:pt idx="10">
                  <c:v>107</c:v>
                </c:pt>
                <c:pt idx="11">
                  <c:v>92</c:v>
                </c:pt>
                <c:pt idx="12">
                  <c:v>108</c:v>
                </c:pt>
                <c:pt idx="13">
                  <c:v>111</c:v>
                </c:pt>
                <c:pt idx="14">
                  <c:v>85</c:v>
                </c:pt>
                <c:pt idx="15">
                  <c:v>107</c:v>
                </c:pt>
                <c:pt idx="16">
                  <c:v>105</c:v>
                </c:pt>
                <c:pt idx="17">
                  <c:v>88</c:v>
                </c:pt>
                <c:pt idx="18">
                  <c:v>104</c:v>
                </c:pt>
                <c:pt idx="19">
                  <c:v>113</c:v>
                </c:pt>
                <c:pt idx="20">
                  <c:v>85</c:v>
                </c:pt>
                <c:pt idx="21">
                  <c:v>102</c:v>
                </c:pt>
                <c:pt idx="22">
                  <c:v>112</c:v>
                </c:pt>
                <c:pt idx="23">
                  <c:v>91</c:v>
                </c:pt>
                <c:pt idx="24">
                  <c:v>115</c:v>
                </c:pt>
                <c:pt idx="25">
                  <c:v>114</c:v>
                </c:pt>
                <c:pt idx="26">
                  <c:v>92</c:v>
                </c:pt>
                <c:pt idx="27">
                  <c:v>105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Sheet1!$A$6:$B$6</c:f>
              <c:strCache>
                <c:ptCount val="1"/>
                <c:pt idx="0">
                  <c:v>3月</c:v>
                </c:pt>
              </c:strCache>
            </c:strRef>
          </c:tx>
          <c:spPr>
            <a:ln w="25400">
              <a:solidFill>
                <a:srgbClr val="FFFF00"/>
              </a:solidFill>
              <a:prstDash val="solid"/>
            </a:ln>
          </c:spPr>
          <c:marker>
            <c:symbol val="none"/>
          </c:marker>
          <c:cat>
            <c:strRef>
              <c:f>Sheet1!$C$2:$AF$2</c:f>
              <c:strCache>
                <c:ptCount val="30"/>
                <c:pt idx="0">
                  <c:v>月</c:v>
                </c:pt>
                <c:pt idx="1">
                  <c:v>火</c:v>
                </c:pt>
                <c:pt idx="2">
                  <c:v>水</c:v>
                </c:pt>
                <c:pt idx="3">
                  <c:v>木</c:v>
                </c:pt>
                <c:pt idx="4">
                  <c:v>金</c:v>
                </c:pt>
                <c:pt idx="5">
                  <c:v>土</c:v>
                </c:pt>
                <c:pt idx="6">
                  <c:v>月</c:v>
                </c:pt>
                <c:pt idx="7">
                  <c:v>火</c:v>
                </c:pt>
                <c:pt idx="8">
                  <c:v>水</c:v>
                </c:pt>
                <c:pt idx="9">
                  <c:v>木</c:v>
                </c:pt>
                <c:pt idx="10">
                  <c:v>金</c:v>
                </c:pt>
                <c:pt idx="11">
                  <c:v>土</c:v>
                </c:pt>
                <c:pt idx="12">
                  <c:v>月</c:v>
                </c:pt>
                <c:pt idx="13">
                  <c:v>火</c:v>
                </c:pt>
                <c:pt idx="14">
                  <c:v>水</c:v>
                </c:pt>
                <c:pt idx="15">
                  <c:v>木</c:v>
                </c:pt>
                <c:pt idx="16">
                  <c:v>金</c:v>
                </c:pt>
                <c:pt idx="17">
                  <c:v>土</c:v>
                </c:pt>
                <c:pt idx="18">
                  <c:v>月</c:v>
                </c:pt>
                <c:pt idx="19">
                  <c:v>火</c:v>
                </c:pt>
                <c:pt idx="20">
                  <c:v>水</c:v>
                </c:pt>
                <c:pt idx="21">
                  <c:v>木</c:v>
                </c:pt>
                <c:pt idx="22">
                  <c:v>金</c:v>
                </c:pt>
                <c:pt idx="23">
                  <c:v>土</c:v>
                </c:pt>
                <c:pt idx="24">
                  <c:v>月</c:v>
                </c:pt>
                <c:pt idx="25">
                  <c:v>火</c:v>
                </c:pt>
                <c:pt idx="26">
                  <c:v>水</c:v>
                </c:pt>
                <c:pt idx="27">
                  <c:v>木</c:v>
                </c:pt>
                <c:pt idx="28">
                  <c:v>金</c:v>
                </c:pt>
                <c:pt idx="29">
                  <c:v>土</c:v>
                </c:pt>
              </c:strCache>
            </c:strRef>
          </c:cat>
          <c:val>
            <c:numRef>
              <c:f>Sheet1!$C$6:$AF$6</c:f>
              <c:numCache>
                <c:formatCode>General</c:formatCode>
                <c:ptCount val="30"/>
                <c:pt idx="4">
                  <c:v>123</c:v>
                </c:pt>
                <c:pt idx="5">
                  <c:v>91</c:v>
                </c:pt>
                <c:pt idx="6">
                  <c:v>117</c:v>
                </c:pt>
                <c:pt idx="7">
                  <c:v>121</c:v>
                </c:pt>
                <c:pt idx="8">
                  <c:v>103</c:v>
                </c:pt>
                <c:pt idx="9">
                  <c:v>123</c:v>
                </c:pt>
                <c:pt idx="10">
                  <c:v>123</c:v>
                </c:pt>
                <c:pt idx="11">
                  <c:v>102</c:v>
                </c:pt>
                <c:pt idx="12">
                  <c:v>122</c:v>
                </c:pt>
                <c:pt idx="13">
                  <c:v>125</c:v>
                </c:pt>
                <c:pt idx="14">
                  <c:v>113</c:v>
                </c:pt>
                <c:pt idx="15">
                  <c:v>118</c:v>
                </c:pt>
                <c:pt idx="16">
                  <c:v>124</c:v>
                </c:pt>
                <c:pt idx="17">
                  <c:v>100</c:v>
                </c:pt>
                <c:pt idx="18">
                  <c:v>123</c:v>
                </c:pt>
                <c:pt idx="19">
                  <c:v>123</c:v>
                </c:pt>
                <c:pt idx="20">
                  <c:v>97</c:v>
                </c:pt>
                <c:pt idx="21">
                  <c:v>118</c:v>
                </c:pt>
                <c:pt idx="22">
                  <c:v>127</c:v>
                </c:pt>
                <c:pt idx="23">
                  <c:v>98</c:v>
                </c:pt>
                <c:pt idx="24">
                  <c:v>122</c:v>
                </c:pt>
                <c:pt idx="25">
                  <c:v>128</c:v>
                </c:pt>
                <c:pt idx="26">
                  <c:v>104</c:v>
                </c:pt>
                <c:pt idx="27">
                  <c:v>117</c:v>
                </c:pt>
                <c:pt idx="28">
                  <c:v>122</c:v>
                </c:pt>
                <c:pt idx="29">
                  <c:v>99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Sheet1!$A$7:$B$7</c:f>
              <c:strCache>
                <c:ptCount val="1"/>
                <c:pt idx="0">
                  <c:v>4月</c:v>
                </c:pt>
              </c:strCache>
            </c:strRef>
          </c:tx>
          <c:spPr>
            <a:ln w="25400">
              <a:solidFill>
                <a:srgbClr val="00FFFF"/>
              </a:solidFill>
              <a:prstDash val="solid"/>
            </a:ln>
          </c:spPr>
          <c:marker>
            <c:symbol val="none"/>
          </c:marker>
          <c:cat>
            <c:strRef>
              <c:f>Sheet1!$C$2:$AF$2</c:f>
              <c:strCache>
                <c:ptCount val="30"/>
                <c:pt idx="0">
                  <c:v>月</c:v>
                </c:pt>
                <c:pt idx="1">
                  <c:v>火</c:v>
                </c:pt>
                <c:pt idx="2">
                  <c:v>水</c:v>
                </c:pt>
                <c:pt idx="3">
                  <c:v>木</c:v>
                </c:pt>
                <c:pt idx="4">
                  <c:v>金</c:v>
                </c:pt>
                <c:pt idx="5">
                  <c:v>土</c:v>
                </c:pt>
                <c:pt idx="6">
                  <c:v>月</c:v>
                </c:pt>
                <c:pt idx="7">
                  <c:v>火</c:v>
                </c:pt>
                <c:pt idx="8">
                  <c:v>水</c:v>
                </c:pt>
                <c:pt idx="9">
                  <c:v>木</c:v>
                </c:pt>
                <c:pt idx="10">
                  <c:v>金</c:v>
                </c:pt>
                <c:pt idx="11">
                  <c:v>土</c:v>
                </c:pt>
                <c:pt idx="12">
                  <c:v>月</c:v>
                </c:pt>
                <c:pt idx="13">
                  <c:v>火</c:v>
                </c:pt>
                <c:pt idx="14">
                  <c:v>水</c:v>
                </c:pt>
                <c:pt idx="15">
                  <c:v>木</c:v>
                </c:pt>
                <c:pt idx="16">
                  <c:v>金</c:v>
                </c:pt>
                <c:pt idx="17">
                  <c:v>土</c:v>
                </c:pt>
                <c:pt idx="18">
                  <c:v>月</c:v>
                </c:pt>
                <c:pt idx="19">
                  <c:v>火</c:v>
                </c:pt>
                <c:pt idx="20">
                  <c:v>水</c:v>
                </c:pt>
                <c:pt idx="21">
                  <c:v>木</c:v>
                </c:pt>
                <c:pt idx="22">
                  <c:v>金</c:v>
                </c:pt>
                <c:pt idx="23">
                  <c:v>土</c:v>
                </c:pt>
                <c:pt idx="24">
                  <c:v>月</c:v>
                </c:pt>
                <c:pt idx="25">
                  <c:v>火</c:v>
                </c:pt>
                <c:pt idx="26">
                  <c:v>水</c:v>
                </c:pt>
                <c:pt idx="27">
                  <c:v>木</c:v>
                </c:pt>
                <c:pt idx="28">
                  <c:v>金</c:v>
                </c:pt>
                <c:pt idx="29">
                  <c:v>土</c:v>
                </c:pt>
              </c:strCache>
            </c:strRef>
          </c:cat>
          <c:val>
            <c:numRef>
              <c:f>Sheet1!$C$7:$AF$7</c:f>
              <c:numCache>
                <c:formatCode>General</c:formatCode>
                <c:ptCount val="30"/>
                <c:pt idx="0">
                  <c:v>128</c:v>
                </c:pt>
                <c:pt idx="1">
                  <c:v>124</c:v>
                </c:pt>
                <c:pt idx="2">
                  <c:v>114</c:v>
                </c:pt>
                <c:pt idx="3">
                  <c:v>125</c:v>
                </c:pt>
                <c:pt idx="4">
                  <c:v>147</c:v>
                </c:pt>
                <c:pt idx="5">
                  <c:v>106</c:v>
                </c:pt>
                <c:pt idx="6">
                  <c:v>126</c:v>
                </c:pt>
                <c:pt idx="7">
                  <c:v>129</c:v>
                </c:pt>
                <c:pt idx="8">
                  <c:v>120</c:v>
                </c:pt>
                <c:pt idx="9">
                  <c:v>127</c:v>
                </c:pt>
                <c:pt idx="10">
                  <c:v>140</c:v>
                </c:pt>
                <c:pt idx="11">
                  <c:v>113</c:v>
                </c:pt>
                <c:pt idx="12">
                  <c:v>130</c:v>
                </c:pt>
                <c:pt idx="13">
                  <c:v>132</c:v>
                </c:pt>
                <c:pt idx="14">
                  <c:v>115</c:v>
                </c:pt>
                <c:pt idx="15">
                  <c:v>125</c:v>
                </c:pt>
                <c:pt idx="16">
                  <c:v>140</c:v>
                </c:pt>
                <c:pt idx="17">
                  <c:v>115</c:v>
                </c:pt>
                <c:pt idx="18">
                  <c:v>133</c:v>
                </c:pt>
                <c:pt idx="19">
                  <c:v>129</c:v>
                </c:pt>
                <c:pt idx="20">
                  <c:v>117</c:v>
                </c:pt>
                <c:pt idx="21">
                  <c:v>127</c:v>
                </c:pt>
                <c:pt idx="22">
                  <c:v>142</c:v>
                </c:pt>
                <c:pt idx="23">
                  <c:v>116</c:v>
                </c:pt>
                <c:pt idx="24">
                  <c:v>125</c:v>
                </c:pt>
                <c:pt idx="25">
                  <c:v>124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Sheet1!$A$8:$B$8</c:f>
              <c:strCache>
                <c:ptCount val="1"/>
                <c:pt idx="0">
                  <c:v>5月</c:v>
                </c:pt>
              </c:strCache>
            </c:strRef>
          </c:tx>
          <c:spPr>
            <a:ln w="25400">
              <a:solidFill>
                <a:srgbClr val="800080"/>
              </a:solidFill>
              <a:prstDash val="solid"/>
            </a:ln>
          </c:spPr>
          <c:marker>
            <c:symbol val="none"/>
          </c:marker>
          <c:cat>
            <c:strRef>
              <c:f>Sheet1!$C$2:$AF$2</c:f>
              <c:strCache>
                <c:ptCount val="30"/>
                <c:pt idx="0">
                  <c:v>月</c:v>
                </c:pt>
                <c:pt idx="1">
                  <c:v>火</c:v>
                </c:pt>
                <c:pt idx="2">
                  <c:v>水</c:v>
                </c:pt>
                <c:pt idx="3">
                  <c:v>木</c:v>
                </c:pt>
                <c:pt idx="4">
                  <c:v>金</c:v>
                </c:pt>
                <c:pt idx="5">
                  <c:v>土</c:v>
                </c:pt>
                <c:pt idx="6">
                  <c:v>月</c:v>
                </c:pt>
                <c:pt idx="7">
                  <c:v>火</c:v>
                </c:pt>
                <c:pt idx="8">
                  <c:v>水</c:v>
                </c:pt>
                <c:pt idx="9">
                  <c:v>木</c:v>
                </c:pt>
                <c:pt idx="10">
                  <c:v>金</c:v>
                </c:pt>
                <c:pt idx="11">
                  <c:v>土</c:v>
                </c:pt>
                <c:pt idx="12">
                  <c:v>月</c:v>
                </c:pt>
                <c:pt idx="13">
                  <c:v>火</c:v>
                </c:pt>
                <c:pt idx="14">
                  <c:v>水</c:v>
                </c:pt>
                <c:pt idx="15">
                  <c:v>木</c:v>
                </c:pt>
                <c:pt idx="16">
                  <c:v>金</c:v>
                </c:pt>
                <c:pt idx="17">
                  <c:v>土</c:v>
                </c:pt>
                <c:pt idx="18">
                  <c:v>月</c:v>
                </c:pt>
                <c:pt idx="19">
                  <c:v>火</c:v>
                </c:pt>
                <c:pt idx="20">
                  <c:v>水</c:v>
                </c:pt>
                <c:pt idx="21">
                  <c:v>木</c:v>
                </c:pt>
                <c:pt idx="22">
                  <c:v>金</c:v>
                </c:pt>
                <c:pt idx="23">
                  <c:v>土</c:v>
                </c:pt>
                <c:pt idx="24">
                  <c:v>月</c:v>
                </c:pt>
                <c:pt idx="25">
                  <c:v>火</c:v>
                </c:pt>
                <c:pt idx="26">
                  <c:v>水</c:v>
                </c:pt>
                <c:pt idx="27">
                  <c:v>木</c:v>
                </c:pt>
                <c:pt idx="28">
                  <c:v>金</c:v>
                </c:pt>
                <c:pt idx="29">
                  <c:v>土</c:v>
                </c:pt>
              </c:strCache>
            </c:strRef>
          </c:cat>
          <c:val>
            <c:numRef>
              <c:f>Sheet1!$C$8:$AF$8</c:f>
              <c:numCache>
                <c:formatCode>General</c:formatCode>
                <c:ptCount val="30"/>
                <c:pt idx="2">
                  <c:v>124</c:v>
                </c:pt>
                <c:pt idx="3">
                  <c:v>123</c:v>
                </c:pt>
                <c:pt idx="4">
                  <c:v>138</c:v>
                </c:pt>
                <c:pt idx="5">
                  <c:v>119</c:v>
                </c:pt>
                <c:pt idx="6">
                  <c:v>123</c:v>
                </c:pt>
                <c:pt idx="7">
                  <c:v>127</c:v>
                </c:pt>
                <c:pt idx="8">
                  <c:v>125</c:v>
                </c:pt>
                <c:pt idx="9">
                  <c:v>137</c:v>
                </c:pt>
                <c:pt idx="10">
                  <c:v>160</c:v>
                </c:pt>
                <c:pt idx="11">
                  <c:v>118</c:v>
                </c:pt>
                <c:pt idx="12">
                  <c:v>133</c:v>
                </c:pt>
                <c:pt idx="13">
                  <c:v>139</c:v>
                </c:pt>
                <c:pt idx="14">
                  <c:v>143</c:v>
                </c:pt>
                <c:pt idx="15">
                  <c:v>137</c:v>
                </c:pt>
                <c:pt idx="16">
                  <c:v>150</c:v>
                </c:pt>
                <c:pt idx="17">
                  <c:v>120</c:v>
                </c:pt>
                <c:pt idx="18">
                  <c:v>132</c:v>
                </c:pt>
                <c:pt idx="19">
                  <c:v>136</c:v>
                </c:pt>
                <c:pt idx="20">
                  <c:v>140</c:v>
                </c:pt>
                <c:pt idx="21">
                  <c:v>124</c:v>
                </c:pt>
                <c:pt idx="22">
                  <c:v>154</c:v>
                </c:pt>
                <c:pt idx="23">
                  <c:v>121</c:v>
                </c:pt>
                <c:pt idx="24">
                  <c:v>142</c:v>
                </c:pt>
                <c:pt idx="25">
                  <c:v>137</c:v>
                </c:pt>
                <c:pt idx="26">
                  <c:v>138</c:v>
                </c:pt>
                <c:pt idx="27">
                  <c:v>129</c:v>
                </c:pt>
                <c:pt idx="28">
                  <c:v>152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Sheet1!$A$9:$B$9</c:f>
              <c:strCache>
                <c:ptCount val="1"/>
                <c:pt idx="0">
                  <c:v>6月</c:v>
                </c:pt>
              </c:strCache>
            </c:strRef>
          </c:tx>
          <c:spPr>
            <a:ln w="25400">
              <a:solidFill>
                <a:srgbClr val="800000"/>
              </a:solidFill>
              <a:prstDash val="solid"/>
            </a:ln>
          </c:spPr>
          <c:marker>
            <c:symbol val="none"/>
          </c:marker>
          <c:cat>
            <c:strRef>
              <c:f>Sheet1!$C$2:$AF$2</c:f>
              <c:strCache>
                <c:ptCount val="30"/>
                <c:pt idx="0">
                  <c:v>月</c:v>
                </c:pt>
                <c:pt idx="1">
                  <c:v>火</c:v>
                </c:pt>
                <c:pt idx="2">
                  <c:v>水</c:v>
                </c:pt>
                <c:pt idx="3">
                  <c:v>木</c:v>
                </c:pt>
                <c:pt idx="4">
                  <c:v>金</c:v>
                </c:pt>
                <c:pt idx="5">
                  <c:v>土</c:v>
                </c:pt>
                <c:pt idx="6">
                  <c:v>月</c:v>
                </c:pt>
                <c:pt idx="7">
                  <c:v>火</c:v>
                </c:pt>
                <c:pt idx="8">
                  <c:v>水</c:v>
                </c:pt>
                <c:pt idx="9">
                  <c:v>木</c:v>
                </c:pt>
                <c:pt idx="10">
                  <c:v>金</c:v>
                </c:pt>
                <c:pt idx="11">
                  <c:v>土</c:v>
                </c:pt>
                <c:pt idx="12">
                  <c:v>月</c:v>
                </c:pt>
                <c:pt idx="13">
                  <c:v>火</c:v>
                </c:pt>
                <c:pt idx="14">
                  <c:v>水</c:v>
                </c:pt>
                <c:pt idx="15">
                  <c:v>木</c:v>
                </c:pt>
                <c:pt idx="16">
                  <c:v>金</c:v>
                </c:pt>
                <c:pt idx="17">
                  <c:v>土</c:v>
                </c:pt>
                <c:pt idx="18">
                  <c:v>月</c:v>
                </c:pt>
                <c:pt idx="19">
                  <c:v>火</c:v>
                </c:pt>
                <c:pt idx="20">
                  <c:v>水</c:v>
                </c:pt>
                <c:pt idx="21">
                  <c:v>木</c:v>
                </c:pt>
                <c:pt idx="22">
                  <c:v>金</c:v>
                </c:pt>
                <c:pt idx="23">
                  <c:v>土</c:v>
                </c:pt>
                <c:pt idx="24">
                  <c:v>月</c:v>
                </c:pt>
                <c:pt idx="25">
                  <c:v>火</c:v>
                </c:pt>
                <c:pt idx="26">
                  <c:v>水</c:v>
                </c:pt>
                <c:pt idx="27">
                  <c:v>木</c:v>
                </c:pt>
                <c:pt idx="28">
                  <c:v>金</c:v>
                </c:pt>
                <c:pt idx="29">
                  <c:v>土</c:v>
                </c:pt>
              </c:strCache>
            </c:strRef>
          </c:cat>
          <c:val>
            <c:numRef>
              <c:f>Sheet1!$C$9:$AF$9</c:f>
              <c:numCache>
                <c:formatCode>General</c:formatCode>
                <c:ptCount val="30"/>
                <c:pt idx="5">
                  <c:v>120</c:v>
                </c:pt>
                <c:pt idx="6">
                  <c:v>139</c:v>
                </c:pt>
                <c:pt idx="7">
                  <c:v>144</c:v>
                </c:pt>
                <c:pt idx="8">
                  <c:v>145</c:v>
                </c:pt>
                <c:pt idx="9">
                  <c:v>137</c:v>
                </c:pt>
                <c:pt idx="10">
                  <c:v>163</c:v>
                </c:pt>
                <c:pt idx="11">
                  <c:v>120</c:v>
                </c:pt>
                <c:pt idx="12">
                  <c:v>145</c:v>
                </c:pt>
                <c:pt idx="13">
                  <c:v>144</c:v>
                </c:pt>
                <c:pt idx="14">
                  <c:v>147</c:v>
                </c:pt>
                <c:pt idx="15">
                  <c:v>142</c:v>
                </c:pt>
                <c:pt idx="16">
                  <c:v>169</c:v>
                </c:pt>
                <c:pt idx="17">
                  <c:v>119</c:v>
                </c:pt>
                <c:pt idx="18">
                  <c:v>152</c:v>
                </c:pt>
                <c:pt idx="19">
                  <c:v>144</c:v>
                </c:pt>
                <c:pt idx="20">
                  <c:v>146</c:v>
                </c:pt>
                <c:pt idx="21">
                  <c:v>141</c:v>
                </c:pt>
                <c:pt idx="22">
                  <c:v>171</c:v>
                </c:pt>
                <c:pt idx="23">
                  <c:v>123</c:v>
                </c:pt>
                <c:pt idx="24">
                  <c:v>150</c:v>
                </c:pt>
                <c:pt idx="25">
                  <c:v>152</c:v>
                </c:pt>
                <c:pt idx="26">
                  <c:v>136</c:v>
                </c:pt>
                <c:pt idx="27">
                  <c:v>140</c:v>
                </c:pt>
                <c:pt idx="28">
                  <c:v>175</c:v>
                </c:pt>
                <c:pt idx="29">
                  <c:v>120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Sheet1!$A$10:$B$10</c:f>
              <c:strCache>
                <c:ptCount val="1"/>
                <c:pt idx="0">
                  <c:v>7月</c:v>
                </c:pt>
              </c:strCache>
            </c:strRef>
          </c:tx>
          <c:spPr>
            <a:ln w="25400">
              <a:solidFill>
                <a:srgbClr val="008080"/>
              </a:solidFill>
              <a:prstDash val="solid"/>
            </a:ln>
          </c:spPr>
          <c:marker>
            <c:symbol val="none"/>
          </c:marker>
          <c:cat>
            <c:strRef>
              <c:f>Sheet1!$C$2:$AF$2</c:f>
              <c:strCache>
                <c:ptCount val="30"/>
                <c:pt idx="0">
                  <c:v>月</c:v>
                </c:pt>
                <c:pt idx="1">
                  <c:v>火</c:v>
                </c:pt>
                <c:pt idx="2">
                  <c:v>水</c:v>
                </c:pt>
                <c:pt idx="3">
                  <c:v>木</c:v>
                </c:pt>
                <c:pt idx="4">
                  <c:v>金</c:v>
                </c:pt>
                <c:pt idx="5">
                  <c:v>土</c:v>
                </c:pt>
                <c:pt idx="6">
                  <c:v>月</c:v>
                </c:pt>
                <c:pt idx="7">
                  <c:v>火</c:v>
                </c:pt>
                <c:pt idx="8">
                  <c:v>水</c:v>
                </c:pt>
                <c:pt idx="9">
                  <c:v>木</c:v>
                </c:pt>
                <c:pt idx="10">
                  <c:v>金</c:v>
                </c:pt>
                <c:pt idx="11">
                  <c:v>土</c:v>
                </c:pt>
                <c:pt idx="12">
                  <c:v>月</c:v>
                </c:pt>
                <c:pt idx="13">
                  <c:v>火</c:v>
                </c:pt>
                <c:pt idx="14">
                  <c:v>水</c:v>
                </c:pt>
                <c:pt idx="15">
                  <c:v>木</c:v>
                </c:pt>
                <c:pt idx="16">
                  <c:v>金</c:v>
                </c:pt>
                <c:pt idx="17">
                  <c:v>土</c:v>
                </c:pt>
                <c:pt idx="18">
                  <c:v>月</c:v>
                </c:pt>
                <c:pt idx="19">
                  <c:v>火</c:v>
                </c:pt>
                <c:pt idx="20">
                  <c:v>水</c:v>
                </c:pt>
                <c:pt idx="21">
                  <c:v>木</c:v>
                </c:pt>
                <c:pt idx="22">
                  <c:v>金</c:v>
                </c:pt>
                <c:pt idx="23">
                  <c:v>土</c:v>
                </c:pt>
                <c:pt idx="24">
                  <c:v>月</c:v>
                </c:pt>
                <c:pt idx="25">
                  <c:v>火</c:v>
                </c:pt>
                <c:pt idx="26">
                  <c:v>水</c:v>
                </c:pt>
                <c:pt idx="27">
                  <c:v>木</c:v>
                </c:pt>
                <c:pt idx="28">
                  <c:v>金</c:v>
                </c:pt>
                <c:pt idx="29">
                  <c:v>土</c:v>
                </c:pt>
              </c:strCache>
            </c:strRef>
          </c:cat>
          <c:val>
            <c:numRef>
              <c:f>Sheet1!$C$10:$AF$10</c:f>
              <c:numCache>
                <c:formatCode>General</c:formatCode>
                <c:ptCount val="30"/>
                <c:pt idx="0">
                  <c:v>166</c:v>
                </c:pt>
                <c:pt idx="1">
                  <c:v>161</c:v>
                </c:pt>
                <c:pt idx="2">
                  <c:v>150</c:v>
                </c:pt>
                <c:pt idx="3">
                  <c:v>154</c:v>
                </c:pt>
                <c:pt idx="4">
                  <c:v>192</c:v>
                </c:pt>
                <c:pt idx="5">
                  <c:v>129</c:v>
                </c:pt>
                <c:pt idx="6">
                  <c:v>163</c:v>
                </c:pt>
                <c:pt idx="7">
                  <c:v>160</c:v>
                </c:pt>
                <c:pt idx="8">
                  <c:v>144</c:v>
                </c:pt>
                <c:pt idx="9">
                  <c:v>150</c:v>
                </c:pt>
                <c:pt idx="10">
                  <c:v>187</c:v>
                </c:pt>
                <c:pt idx="11">
                  <c:v>136</c:v>
                </c:pt>
                <c:pt idx="12">
                  <c:v>151</c:v>
                </c:pt>
                <c:pt idx="13">
                  <c:v>158</c:v>
                </c:pt>
                <c:pt idx="14">
                  <c:v>152</c:v>
                </c:pt>
                <c:pt idx="15">
                  <c:v>147</c:v>
                </c:pt>
                <c:pt idx="16">
                  <c:v>181</c:v>
                </c:pt>
                <c:pt idx="17">
                  <c:v>130</c:v>
                </c:pt>
                <c:pt idx="18">
                  <c:v>163</c:v>
                </c:pt>
                <c:pt idx="19">
                  <c:v>154</c:v>
                </c:pt>
                <c:pt idx="20">
                  <c:v>153</c:v>
                </c:pt>
                <c:pt idx="21">
                  <c:v>151</c:v>
                </c:pt>
                <c:pt idx="22">
                  <c:v>181</c:v>
                </c:pt>
                <c:pt idx="23">
                  <c:v>125</c:v>
                </c:pt>
                <c:pt idx="24">
                  <c:v>159</c:v>
                </c:pt>
                <c:pt idx="25">
                  <c:v>160</c:v>
                </c:pt>
                <c:pt idx="26">
                  <c:v>149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719872"/>
        <c:axId val="86729856"/>
      </c:lineChart>
      <c:catAx>
        <c:axId val="86719872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defRPr>
            </a:pPr>
            <a:endParaRPr lang="ja-JP"/>
          </a:p>
        </c:txPr>
        <c:crossAx val="867298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6729856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defRPr>
            </a:pPr>
            <a:endParaRPr lang="ja-JP"/>
          </a:p>
        </c:txPr>
        <c:crossAx val="86719872"/>
        <c:crosses val="autoZero"/>
        <c:crossBetween val="between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92481650638637258"/>
          <c:y val="0.15407306836036974"/>
          <c:w val="6.9411764705882395E-2"/>
          <c:h val="0.70293957237074656"/>
        </c:manualLayout>
      </c:layout>
      <c:overlay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ＭＳ Ｐゴシック"/>
          <a:ea typeface="ＭＳ Ｐゴシック"/>
          <a:cs typeface="ＭＳ Ｐゴシック"/>
        </a:defRPr>
      </a:pPr>
      <a:endParaRPr lang="ja-JP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ja-JP" altLang="en-US" sz="1400" dirty="0"/>
              <a:t>日</a:t>
            </a:r>
            <a:r>
              <a:rPr lang="ja-JP" altLang="en-US" sz="1400" dirty="0" smtClean="0"/>
              <a:t>高デイトレ　１日</a:t>
            </a:r>
            <a:r>
              <a:rPr lang="ja-JP" altLang="en-US" sz="1400" dirty="0"/>
              <a:t>平均利用者数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Sheet2!$A$4</c:f>
              <c:strCache>
                <c:ptCount val="1"/>
                <c:pt idx="0">
                  <c:v>1日平均利用者数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Sheet2!$B$3:$AB$3</c:f>
              <c:strCache>
                <c:ptCount val="27"/>
                <c:pt idx="0">
                  <c:v>13'１月</c:v>
                </c:pt>
                <c:pt idx="1">
                  <c:v>２月</c:v>
                </c:pt>
                <c:pt idx="2">
                  <c:v>３月</c:v>
                </c:pt>
                <c:pt idx="3">
                  <c:v>４月</c:v>
                </c:pt>
                <c:pt idx="4">
                  <c:v>５月</c:v>
                </c:pt>
                <c:pt idx="5">
                  <c:v>６月</c:v>
                </c:pt>
                <c:pt idx="6">
                  <c:v>７月</c:v>
                </c:pt>
                <c:pt idx="7">
                  <c:v>８月</c:v>
                </c:pt>
                <c:pt idx="8">
                  <c:v>９月</c:v>
                </c:pt>
                <c:pt idx="9">
                  <c:v>１０月</c:v>
                </c:pt>
                <c:pt idx="10">
                  <c:v>１１月</c:v>
                </c:pt>
                <c:pt idx="11">
                  <c:v>１２月</c:v>
                </c:pt>
                <c:pt idx="12">
                  <c:v>14'１月</c:v>
                </c:pt>
                <c:pt idx="13">
                  <c:v>２月</c:v>
                </c:pt>
                <c:pt idx="14">
                  <c:v>３月</c:v>
                </c:pt>
                <c:pt idx="15">
                  <c:v>４月</c:v>
                </c:pt>
                <c:pt idx="16">
                  <c:v>５月</c:v>
                </c:pt>
                <c:pt idx="17">
                  <c:v>６月</c:v>
                </c:pt>
                <c:pt idx="18">
                  <c:v>７月</c:v>
                </c:pt>
                <c:pt idx="19">
                  <c:v>８月</c:v>
                </c:pt>
                <c:pt idx="20">
                  <c:v>９月</c:v>
                </c:pt>
                <c:pt idx="21">
                  <c:v>１０月</c:v>
                </c:pt>
                <c:pt idx="22">
                  <c:v>１１月</c:v>
                </c:pt>
                <c:pt idx="23">
                  <c:v>１２月</c:v>
                </c:pt>
                <c:pt idx="24">
                  <c:v>15'１月</c:v>
                </c:pt>
                <c:pt idx="25">
                  <c:v>２月</c:v>
                </c:pt>
                <c:pt idx="26">
                  <c:v>３月</c:v>
                </c:pt>
              </c:strCache>
            </c:strRef>
          </c:cat>
          <c:val>
            <c:numRef>
              <c:f>Sheet2!$B$4:$AB$4</c:f>
              <c:numCache>
                <c:formatCode>0.0</c:formatCode>
                <c:ptCount val="27"/>
                <c:pt idx="0">
                  <c:v>94.125</c:v>
                </c:pt>
                <c:pt idx="1">
                  <c:v>100.75</c:v>
                </c:pt>
                <c:pt idx="2">
                  <c:v>114.73076923076923</c:v>
                </c:pt>
                <c:pt idx="3">
                  <c:v>125.73076923076923</c:v>
                </c:pt>
                <c:pt idx="4">
                  <c:v>134.11111111111111</c:v>
                </c:pt>
                <c:pt idx="5">
                  <c:v>143.36000000000001</c:v>
                </c:pt>
                <c:pt idx="6">
                  <c:v>155.77777777777777</c:v>
                </c:pt>
                <c:pt idx="7">
                  <c:v>156.85185185185185</c:v>
                </c:pt>
                <c:pt idx="8">
                  <c:v>163.88</c:v>
                </c:pt>
                <c:pt idx="9">
                  <c:v>175.37037037037038</c:v>
                </c:pt>
                <c:pt idx="10">
                  <c:v>182</c:v>
                </c:pt>
                <c:pt idx="11">
                  <c:v>189</c:v>
                </c:pt>
                <c:pt idx="12">
                  <c:v>192.708333333333</c:v>
                </c:pt>
                <c:pt idx="13">
                  <c:v>186.95454545454547</c:v>
                </c:pt>
                <c:pt idx="14">
                  <c:v>196.84615384615384</c:v>
                </c:pt>
                <c:pt idx="15">
                  <c:v>204.76923076923077</c:v>
                </c:pt>
                <c:pt idx="16">
                  <c:v>206.37037037037038</c:v>
                </c:pt>
                <c:pt idx="17">
                  <c:v>215.72</c:v>
                </c:pt>
                <c:pt idx="18">
                  <c:v>221.96296296296296</c:v>
                </c:pt>
                <c:pt idx="19">
                  <c:v>214.30769230769232</c:v>
                </c:pt>
                <c:pt idx="20">
                  <c:v>229.42307692307693</c:v>
                </c:pt>
                <c:pt idx="21">
                  <c:v>225.03703703703704</c:v>
                </c:pt>
                <c:pt idx="22">
                  <c:v>227.92</c:v>
                </c:pt>
                <c:pt idx="23">
                  <c:v>232.08</c:v>
                </c:pt>
                <c:pt idx="24">
                  <c:v>229.70833333333334</c:v>
                </c:pt>
                <c:pt idx="25">
                  <c:v>233.04166666666666</c:v>
                </c:pt>
                <c:pt idx="26">
                  <c:v>238.38461538461539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8410880"/>
        <c:axId val="248412416"/>
      </c:lineChart>
      <c:catAx>
        <c:axId val="24841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ja-JP"/>
          </a:p>
        </c:txPr>
        <c:crossAx val="248412416"/>
        <c:crosses val="autoZero"/>
        <c:auto val="1"/>
        <c:lblAlgn val="ctr"/>
        <c:lblOffset val="100"/>
        <c:noMultiLvlLbl val="0"/>
      </c:catAx>
      <c:valAx>
        <c:axId val="248412416"/>
        <c:scaling>
          <c:orientation val="minMax"/>
          <c:min val="5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ja-JP"/>
          </a:p>
        </c:txPr>
        <c:crossAx val="248410880"/>
        <c:crosses val="autoZero"/>
        <c:crossBetween val="between"/>
      </c:valAx>
      <c:spPr>
        <a:noFill/>
        <a:ln w="25393">
          <a:noFill/>
        </a:ln>
      </c:spPr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177263651017516"/>
          <c:y val="6.4921860534014733E-2"/>
          <c:w val="0.52440094638238788"/>
          <c:h val="0.81798226123023365"/>
        </c:manualLayout>
      </c:layout>
      <c:pie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13"/>
          <c:dPt>
            <c:idx val="0"/>
            <c:bubble3D val="0"/>
          </c:dPt>
          <c:dPt>
            <c:idx val="1"/>
            <c:bubble3D val="0"/>
            <c:spPr>
              <a:solidFill>
                <a:srgbClr val="9933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CC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3200" b="0" i="0" u="none" strike="noStrike" baseline="0">
                    <a:solidFill>
                      <a:srgbClr val="000000"/>
                    </a:solidFill>
                    <a:latin typeface="ＭＳ Ｐゴシック"/>
                    <a:ea typeface="ＭＳ Ｐゴシック"/>
                    <a:cs typeface="ＭＳ Ｐゴシック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日高DT!$A$45:$A$50</c:f>
              <c:strCache>
                <c:ptCount val="6"/>
                <c:pt idx="0">
                  <c:v>介護１</c:v>
                </c:pt>
                <c:pt idx="1">
                  <c:v>介護２</c:v>
                </c:pt>
                <c:pt idx="2">
                  <c:v>介護３</c:v>
                </c:pt>
                <c:pt idx="3">
                  <c:v>介護４</c:v>
                </c:pt>
                <c:pt idx="4">
                  <c:v>介護５</c:v>
                </c:pt>
                <c:pt idx="5">
                  <c:v>予防</c:v>
                </c:pt>
              </c:strCache>
            </c:strRef>
          </c:cat>
          <c:val>
            <c:numRef>
              <c:f>日高DT!$N$45:$N$50</c:f>
              <c:numCache>
                <c:formatCode>#,##0_);[Red]\(#,##0\)</c:formatCode>
                <c:ptCount val="6"/>
                <c:pt idx="0">
                  <c:v>4045</c:v>
                </c:pt>
                <c:pt idx="1">
                  <c:v>4182</c:v>
                </c:pt>
                <c:pt idx="2">
                  <c:v>1902</c:v>
                </c:pt>
                <c:pt idx="3">
                  <c:v>1091</c:v>
                </c:pt>
                <c:pt idx="4">
                  <c:v>394</c:v>
                </c:pt>
                <c:pt idx="5">
                  <c:v>14961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4.0254959923510171E-2"/>
          <c:y val="0.92078637339759462"/>
          <c:w val="0.9341888632577644"/>
          <c:h val="6.592274965569303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2400" b="0" i="0" u="none" strike="noStrike" baseline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defRPr>
          </a:pPr>
          <a:endParaRPr lang="ja-JP"/>
        </a:p>
      </c:txPr>
    </c:legend>
    <c:plotVisOnly val="1"/>
    <c:dispBlanksAs val="zero"/>
    <c:showDLblsOverMax val="0"/>
  </c:chart>
  <c:spPr>
    <a:noFill/>
    <a:ln w="3175">
      <a:noFill/>
      <a:prstDash val="solid"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ＭＳ Ｐゴシック"/>
          <a:ea typeface="ＭＳ Ｐゴシック"/>
          <a:cs typeface="ＭＳ Ｐゴシック"/>
        </a:defRPr>
      </a:pPr>
      <a:endParaRPr lang="ja-JP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94256D7A-DFA8-4298-951F-853340AE077F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2B26463D-D72D-48E3-9F94-EF4693CD980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346666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C7068DA7-AA4D-4CA8-8954-5714A85932C1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 smtClean="0"/>
              <a:t>マスター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29D3B625-37E3-4B98-AAD1-7611F083C78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026021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105476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C3BE3C76-31C1-4306-974F-6E7BB94612E5}" type="slidenum">
              <a:rPr lang="ja-JP" altLang="en-US" smtClean="0"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ja-JP" altLang="en-US" smtClean="0">
              <a:latin typeface="Candara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 smtClean="0"/>
          </a:p>
        </p:txBody>
      </p:sp>
      <p:sp>
        <p:nvSpPr>
          <p:cNvPr id="106500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166870E-8A2A-4FE4-AF98-66E06D398045}" type="slidenum">
              <a:rPr lang="ja-JP" altLang="en-US" smtClean="0"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ja-JP" altLang="en-US" smtClean="0">
              <a:latin typeface="Candara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107524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3321F75B-5DD0-4F57-B7E8-9605CA1BB15E}" type="slidenum">
              <a:rPr lang="ja-JP" altLang="en-US" smtClean="0"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28</a:t>
            </a:fld>
            <a:endParaRPr lang="ja-JP" altLang="en-US" smtClean="0">
              <a:latin typeface="Candara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108548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37998F4E-4F2C-4B39-A2EC-746D74921816}" type="slidenum">
              <a:rPr lang="ja-JP" altLang="en-US" smtClean="0"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71</a:t>
            </a:fld>
            <a:endParaRPr lang="ja-JP" altLang="en-US" smtClean="0">
              <a:latin typeface="Candara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109572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370D099C-6ED8-4FFB-9D8F-1CE0A38178A4}" type="slidenum">
              <a:rPr lang="ja-JP" altLang="en-US" smtClean="0"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72</a:t>
            </a:fld>
            <a:endParaRPr lang="ja-JP" altLang="en-US" smtClean="0">
              <a:latin typeface="Candar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37F5C-73A2-4E83-B044-A4178ABA6116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CFA92-CEA4-49BB-A926-C1DCD9F116A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53580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62156-0517-4508-A71C-1E45E057F3F9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B66DB-2D87-4987-B41B-0F65039187D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46197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272AF-BD0C-4602-BCCD-C849A540C759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DA9EA-27C9-4E05-8AE3-1D580B9F604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02592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834E92C4-799E-4DF2-A09C-784038E26EC4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8E66F50A-9942-405B-8C2C-6544D181EBD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22858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0954E3C4-639A-43B0-8158-8AC31996E590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66E46837-9529-4219-B778-FA164FB77F6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75179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DEBC0B51-3103-499F-88C8-3FE8059D8E11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6CCBD9CF-DC2A-4AE0-8787-AE0B0E653F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9778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682115D6-5378-43C8-ACE8-FC1A5E706ABE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301297A2-6269-4795-BDA4-3BDAF6924E9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94800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494213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3860800"/>
            <a:ext cx="8723312" cy="1330325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6B6A8050-E954-40C6-9E26-ACC8D7AF2954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F97D19C2-51DB-48AF-A3CD-83AE1F44228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84254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ED0C505F-87BD-4C8A-96F8-6C342BF6C8B2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2721F1B7-05E2-415C-896E-7950A370D55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49095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8A160CEA-C739-4EDC-8AE4-B23C870C08C0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79A67954-890F-4BF9-A7B8-C004A42C7F2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905275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F54FCB1A-942D-4706-8332-E659C399A714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E3AFC75B-94E3-4CFA-B0DC-52CC4BC64E5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29031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AD2C3-F784-4784-92F4-60B03C55952C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B31DF-3D06-425A-AE13-D0BFBE0A472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898902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31D592E2-FDF5-43BC-828E-8F8CE70D350D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ndar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59DDBFCE-82F9-4B4F-95E1-5D5454FB13C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53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8E360-4B58-4AEA-8D02-70C3A7140933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65AB8-64D0-40A5-AA60-EA49B257062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2356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6F0B8-AFE9-41E1-BF59-B94B64B180F9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D061-040A-444E-921C-EF7451107F9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8491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52962-66CD-40CD-8578-BA7DC831F38D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898AA-2227-4039-9249-01A756B78E5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80680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89491-A256-4FC8-9886-A55A557218EB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2F4CA-B6BE-4695-89D3-332FE88D1F0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8009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53CCE-379D-43C3-976F-270106EC49B8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0BC93-FA2E-4934-B609-B13AEFF4DF0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57936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6CB87-9BC1-44F6-9D1F-8F1542780630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71BDD-8A34-43DA-A24A-25A0B008931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6018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 smtClean="0"/>
              <a:t>アイコンをクリックして図を追加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59A7C-C438-4864-AD12-277710C45BE6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CEF1A-4210-4F93-8198-57AD613B4CD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4692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altLang="ja-JP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3EFEF5-ED42-41C3-BF9D-9E2A87A8ADA9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39484DE-8088-4154-99CE-B163B971B6F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64" r:id="rId2"/>
    <p:sldLayoutId id="2147484070" r:id="rId3"/>
    <p:sldLayoutId id="2147484065" r:id="rId4"/>
    <p:sldLayoutId id="2147484066" r:id="rId5"/>
    <p:sldLayoutId id="2147484067" r:id="rId6"/>
    <p:sldLayoutId id="2147484071" r:id="rId7"/>
    <p:sldLayoutId id="2147484072" r:id="rId8"/>
    <p:sldLayoutId id="2147484073" r:id="rId9"/>
    <p:sldLayoutId id="2147484068" r:id="rId10"/>
    <p:sldLayoutId id="21474840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0243" name="Group 15"/>
          <p:cNvGrpSpPr>
            <a:grpSpLocks noChangeAspect="1"/>
          </p:cNvGrpSpPr>
          <p:nvPr/>
        </p:nvGrpSpPr>
        <p:grpSpPr bwMode="auto">
          <a:xfrm>
            <a:off x="211138" y="1557338"/>
            <a:ext cx="8723312" cy="1328737"/>
            <a:chOff x="-3905251" y="4294188"/>
            <a:chExt cx="13027839" cy="1892300"/>
          </a:xfrm>
        </p:grpSpPr>
        <p:sp>
          <p:nvSpPr>
            <p:cNvPr id="10249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250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251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252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10253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024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altLang="ja-JP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01540B64-6423-465A-95FE-329D41E32960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3155A8BF-07A2-414A-B69A-9A4591D0E92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1024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051" name="Group 15"/>
          <p:cNvGrpSpPr>
            <a:grpSpLocks noChangeAspect="1"/>
          </p:cNvGrpSpPr>
          <p:nvPr/>
        </p:nvGrpSpPr>
        <p:grpSpPr bwMode="auto">
          <a:xfrm>
            <a:off x="211138" y="1557338"/>
            <a:ext cx="8723312" cy="1328737"/>
            <a:chOff x="-3905251" y="4294188"/>
            <a:chExt cx="13027839" cy="1892300"/>
          </a:xfrm>
        </p:grpSpPr>
        <p:sp>
          <p:nvSpPr>
            <p:cNvPr id="205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5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5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6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206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altLang="ja-JP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983F55C4-DB39-4AF2-9E98-6F032A053F6A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C1438FA3-5619-4C60-803E-08F15F1F825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20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075" name="Group 15"/>
          <p:cNvGrpSpPr>
            <a:grpSpLocks noChangeAspect="1"/>
          </p:cNvGrpSpPr>
          <p:nvPr/>
        </p:nvGrpSpPr>
        <p:grpSpPr bwMode="auto">
          <a:xfrm>
            <a:off x="211138" y="1557338"/>
            <a:ext cx="8723312" cy="1328737"/>
            <a:chOff x="-3905251" y="4294188"/>
            <a:chExt cx="13027839" cy="1892300"/>
          </a:xfrm>
        </p:grpSpPr>
        <p:sp>
          <p:nvSpPr>
            <p:cNvPr id="308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8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8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8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3085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307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altLang="ja-JP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4F8A181A-EDE2-4557-B5CD-40FBDA499F57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8B43859B-F0EC-4CA3-95A9-AE536FC00FE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308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6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099" name="Group 15"/>
          <p:cNvGrpSpPr>
            <a:grpSpLocks noChangeAspect="1"/>
          </p:cNvGrpSpPr>
          <p:nvPr/>
        </p:nvGrpSpPr>
        <p:grpSpPr bwMode="auto">
          <a:xfrm>
            <a:off x="211138" y="1557338"/>
            <a:ext cx="8723312" cy="1328737"/>
            <a:chOff x="-3905251" y="4294188"/>
            <a:chExt cx="13027839" cy="1892300"/>
          </a:xfrm>
        </p:grpSpPr>
        <p:sp>
          <p:nvSpPr>
            <p:cNvPr id="410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10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10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10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4109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altLang="ja-JP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65190A91-186B-4A9E-85CF-997B3F88AC7F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59E2023B-714B-4A41-9740-2ED9430AE67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410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123" name="Group 15"/>
          <p:cNvGrpSpPr>
            <a:grpSpLocks noChangeAspect="1"/>
          </p:cNvGrpSpPr>
          <p:nvPr/>
        </p:nvGrpSpPr>
        <p:grpSpPr bwMode="auto">
          <a:xfrm>
            <a:off x="211138" y="1557338"/>
            <a:ext cx="8723312" cy="1328737"/>
            <a:chOff x="-3905251" y="4294188"/>
            <a:chExt cx="13027839" cy="1892300"/>
          </a:xfrm>
        </p:grpSpPr>
        <p:sp>
          <p:nvSpPr>
            <p:cNvPr id="5129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0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1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2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5133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512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altLang="ja-JP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941239E7-23E1-4698-98A7-94264796C32F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65507BD8-9BF1-4C97-BC6F-B03057F64D0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51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147" name="Group 15"/>
          <p:cNvGrpSpPr>
            <a:grpSpLocks noChangeAspect="1"/>
          </p:cNvGrpSpPr>
          <p:nvPr/>
        </p:nvGrpSpPr>
        <p:grpSpPr bwMode="auto">
          <a:xfrm>
            <a:off x="211138" y="1557338"/>
            <a:ext cx="8723312" cy="1328737"/>
            <a:chOff x="-3905251" y="4294188"/>
            <a:chExt cx="13027839" cy="1892300"/>
          </a:xfrm>
        </p:grpSpPr>
        <p:sp>
          <p:nvSpPr>
            <p:cNvPr id="615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15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15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15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615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614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altLang="ja-JP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E759E30C-6847-4157-916D-AFF0A2686D02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C6FEE5CB-B581-4BDC-88A8-6BBA788BD54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61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171" name="Group 15"/>
          <p:cNvGrpSpPr>
            <a:grpSpLocks noChangeAspect="1"/>
          </p:cNvGrpSpPr>
          <p:nvPr/>
        </p:nvGrpSpPr>
        <p:grpSpPr bwMode="auto">
          <a:xfrm>
            <a:off x="211138" y="1557338"/>
            <a:ext cx="8723312" cy="1328737"/>
            <a:chOff x="-3905251" y="4294188"/>
            <a:chExt cx="13027839" cy="1892300"/>
          </a:xfrm>
        </p:grpSpPr>
        <p:sp>
          <p:nvSpPr>
            <p:cNvPr id="717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17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17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18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718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717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altLang="ja-JP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4134EFE6-7990-499D-AE22-81801ADCFADE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5C571930-693B-4B21-969E-FC8C23BC065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71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195" name="Group 15"/>
          <p:cNvGrpSpPr>
            <a:grpSpLocks noChangeAspect="1"/>
          </p:cNvGrpSpPr>
          <p:nvPr/>
        </p:nvGrpSpPr>
        <p:grpSpPr bwMode="auto">
          <a:xfrm>
            <a:off x="211138" y="1557338"/>
            <a:ext cx="8723312" cy="1328737"/>
            <a:chOff x="-3905251" y="4294188"/>
            <a:chExt cx="13027839" cy="1892300"/>
          </a:xfrm>
        </p:grpSpPr>
        <p:sp>
          <p:nvSpPr>
            <p:cNvPr id="820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20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20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20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8205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819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altLang="ja-JP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B575A7F5-AE26-4E59-B2FE-645E21D43A64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63687FFD-C496-446D-A670-3B25F10BCA0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820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219" name="Group 15"/>
          <p:cNvGrpSpPr>
            <a:grpSpLocks noChangeAspect="1"/>
          </p:cNvGrpSpPr>
          <p:nvPr/>
        </p:nvGrpSpPr>
        <p:grpSpPr bwMode="auto">
          <a:xfrm>
            <a:off x="211138" y="1557338"/>
            <a:ext cx="8723312" cy="1328737"/>
            <a:chOff x="-3905251" y="4294188"/>
            <a:chExt cx="13027839" cy="1892300"/>
          </a:xfrm>
        </p:grpSpPr>
        <p:sp>
          <p:nvSpPr>
            <p:cNvPr id="92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2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2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2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 useBgFill="1">
          <p:nvSpPr>
            <p:cNvPr id="9229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922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altLang="ja-JP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08ABB62C-2C43-4B24-9663-0136EC5A8D85}" type="datetimeFigureOut">
              <a:rPr lang="ja-JP" altLang="en-US"/>
              <a:pPr>
                <a:defRPr/>
              </a:pPr>
              <a:t>2015/6/15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073E87"/>
                </a:solidFill>
                <a:latin typeface="Candara"/>
                <a:ea typeface="HGP明朝E"/>
              </a:defRPr>
            </a:lvl1pPr>
          </a:lstStyle>
          <a:p>
            <a:pPr>
              <a:defRPr/>
            </a:pPr>
            <a:fld id="{401C56E2-04AF-49EC-9AEF-F0995D562D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922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itchFamily="34" charset="0"/>
          <a:ea typeface="HGP明朝E" pitchFamily="18" charset="-128"/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jpe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188" y="1101725"/>
            <a:ext cx="7772400" cy="958850"/>
          </a:xfrm>
        </p:spPr>
        <p:txBody>
          <a:bodyPr/>
          <a:lstStyle/>
          <a:p>
            <a:pPr eaLnBrk="1" hangingPunct="1"/>
            <a:r>
              <a:rPr lang="ja-JP" altLang="en-US" sz="5400" smtClean="0"/>
              <a:t>地域福祉交流センター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87624" y="2013471"/>
            <a:ext cx="6400800" cy="3935809"/>
          </a:xfrm>
          <a:extLst/>
        </p:spPr>
        <p:txBody>
          <a:bodyPr anchor="ctr">
            <a:normAutofit fontScale="92500" lnSpcReduction="20000"/>
          </a:bodyPr>
          <a:lstStyle/>
          <a:p>
            <a:pPr marL="342900" eaLnBrk="1" hangingPunct="1">
              <a:lnSpc>
                <a:spcPct val="170000"/>
              </a:lnSpc>
              <a:buClr>
                <a:srgbClr val="FBC140"/>
              </a:buClr>
              <a:buFont typeface="Wingdings" pitchFamily="2" charset="2"/>
              <a:buChar char="n"/>
              <a:defRPr/>
            </a:pPr>
            <a:r>
              <a:rPr lang="ja-JP" altLang="en-US" sz="4700" b="1" spc="550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日高デイトレセンター</a:t>
            </a:r>
            <a:endParaRPr lang="en-US" altLang="ja-JP" sz="4700" b="1" spc="550" dirty="0" smtClean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342900" eaLnBrk="1" hangingPunct="1">
              <a:lnSpc>
                <a:spcPct val="170000"/>
              </a:lnSpc>
              <a:buClr>
                <a:srgbClr val="FBC140"/>
              </a:buClr>
              <a:buFont typeface="Wingdings" pitchFamily="2" charset="2"/>
              <a:buChar char="n"/>
              <a:defRPr/>
            </a:pPr>
            <a:r>
              <a:rPr lang="ja-JP" altLang="en-US" sz="3900" b="1" spc="300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シニアトレーニングジム</a:t>
            </a:r>
            <a:endParaRPr lang="en-US" altLang="ja-JP" sz="3900" b="1" spc="300" dirty="0" smtClean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342900" eaLnBrk="1" hangingPunct="1">
              <a:lnSpc>
                <a:spcPct val="170000"/>
              </a:lnSpc>
              <a:buClr>
                <a:srgbClr val="FBC140"/>
              </a:buClr>
              <a:buFont typeface="Wingdings" pitchFamily="2" charset="2"/>
              <a:buChar char="n"/>
              <a:defRPr/>
            </a:pPr>
            <a:r>
              <a:rPr lang="ja-JP" altLang="en-US" sz="4000" b="1" spc="300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カフェ ヴィバーチェ</a:t>
            </a:r>
            <a:endParaRPr lang="en-US" altLang="ja-JP" sz="4000" b="1" spc="300" dirty="0" smtClean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342900" eaLnBrk="1" hangingPunct="1">
              <a:lnSpc>
                <a:spcPct val="170000"/>
              </a:lnSpc>
              <a:buClr>
                <a:srgbClr val="FBC140"/>
              </a:buClr>
              <a:buFont typeface="Wingdings" pitchFamily="2" charset="2"/>
              <a:buChar char="n"/>
              <a:defRPr/>
            </a:pPr>
            <a:r>
              <a:rPr lang="ja-JP" altLang="en-US" sz="3900" b="1" spc="300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日高学童クラブ</a:t>
            </a:r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>
            <a:off x="3851275" y="1316038"/>
            <a:ext cx="1728788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1pPr>
            <a:lvl2pPr marL="576263" indent="-2730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2pPr>
            <a:lvl3pPr marL="855663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3pPr>
            <a:lvl4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4pPr>
            <a:lvl5pPr marL="1462088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5pPr>
            <a:lvl6pPr marL="19192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6pPr>
            <a:lvl7pPr marL="23764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7pPr>
            <a:lvl8pPr marL="28336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8pPr>
            <a:lvl9pPr marL="32908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ja-JP" altLang="en-US" sz="5000" b="1">
                <a:solidFill>
                  <a:srgbClr val="FF6600"/>
                </a:solidFill>
              </a:rPr>
              <a:t>交流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4314825" y="5661025"/>
            <a:ext cx="4179888" cy="954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ja-JP" altLang="en-US" sz="2400" b="1" dirty="0">
                <a:ln w="18000">
                  <a:noFill/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ＭＳ Ｐゴシック" charset="-128"/>
              </a:rPr>
              <a:t>株式会社エムダブルエス日高</a:t>
            </a:r>
            <a:endParaRPr lang="en-US" altLang="ja-JP" sz="2400" b="1" dirty="0">
              <a:ln w="18000">
                <a:noFill/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ＭＳ Ｐゴシック" charset="-128"/>
            </a:endParaRPr>
          </a:p>
          <a:p>
            <a:pPr algn="ctr">
              <a:defRPr/>
            </a:pPr>
            <a:r>
              <a:rPr lang="ja-JP" altLang="en-US" sz="2400" b="1" dirty="0">
                <a:ln w="18000">
                  <a:noFill/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ＭＳ Ｐゴシック" charset="-128"/>
              </a:rPr>
              <a:t>代表取締役</a:t>
            </a:r>
            <a:r>
              <a:rPr lang="ja-JP" altLang="en-US" sz="3200" b="1" dirty="0">
                <a:ln w="18000">
                  <a:noFill/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ＭＳ Ｐゴシック" charset="-128"/>
              </a:rPr>
              <a:t>　北 嶋 史 誉</a:t>
            </a:r>
          </a:p>
        </p:txBody>
      </p:sp>
      <p:sp>
        <p:nvSpPr>
          <p:cNvPr id="26630" name="テキスト ボックス 5"/>
          <p:cNvSpPr txBox="1">
            <a:spLocks noChangeArrowheads="1"/>
          </p:cNvSpPr>
          <p:nvPr/>
        </p:nvSpPr>
        <p:spPr bwMode="auto">
          <a:xfrm>
            <a:off x="468313" y="333375"/>
            <a:ext cx="8280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ndara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ndara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ndara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ndara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ndara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ndara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ndara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ndara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ndara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ja-JP" altLang="en-US" sz="3600" b="1">
                <a:solidFill>
                  <a:schemeClr val="bg1"/>
                </a:solidFill>
              </a:rPr>
              <a:t>日本最大級次世代型デイサービスの運営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0825" y="2276475"/>
            <a:ext cx="8785225" cy="4321175"/>
          </a:xfr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u"/>
              <a:defRPr/>
            </a:pPr>
            <a:r>
              <a:rPr lang="ja-JP" altLang="en-US" sz="4000" spc="800" dirty="0" smtClean="0"/>
              <a:t>小規模</a:t>
            </a:r>
            <a:r>
              <a:rPr lang="en-US" altLang="ja-JP" sz="4000" spc="800" dirty="0" smtClean="0"/>
              <a:t>Ⅰ	</a:t>
            </a:r>
            <a:r>
              <a:rPr lang="ja-JP" altLang="en-US" sz="4000" spc="800" dirty="0" smtClean="0"/>
              <a:t>　３００回以下</a:t>
            </a:r>
            <a:endParaRPr lang="en-US" altLang="ja-JP" sz="4000" spc="800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u"/>
              <a:defRPr/>
            </a:pPr>
            <a:r>
              <a:rPr lang="ja-JP" altLang="en-US" sz="4000" dirty="0" smtClean="0"/>
              <a:t>通常規模</a:t>
            </a:r>
            <a:r>
              <a:rPr lang="en-US" altLang="ja-JP" sz="4000" dirty="0" smtClean="0"/>
              <a:t>Ⅱ	</a:t>
            </a:r>
            <a:r>
              <a:rPr lang="ja-JP" altLang="en-US" sz="4000" dirty="0" smtClean="0"/>
              <a:t>　３０１回から７５０回</a:t>
            </a:r>
            <a:endParaRPr lang="en-US" altLang="ja-JP" sz="4000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u"/>
              <a:defRPr/>
            </a:pPr>
            <a:r>
              <a:rPr lang="ja-JP" altLang="en-US" sz="4000" dirty="0" smtClean="0"/>
              <a:t>大規模</a:t>
            </a:r>
            <a:r>
              <a:rPr lang="en-US" altLang="ja-JP" sz="4000" dirty="0" smtClean="0"/>
              <a:t>Ⅰ</a:t>
            </a:r>
            <a:r>
              <a:rPr lang="ja-JP" altLang="en-US" sz="4000" dirty="0" smtClean="0"/>
              <a:t>（</a:t>
            </a:r>
            <a:r>
              <a:rPr lang="en-US" altLang="ja-JP" sz="4000" dirty="0" smtClean="0"/>
              <a:t>Ⅲ</a:t>
            </a:r>
            <a:r>
              <a:rPr lang="ja-JP" altLang="en-US" sz="4000" dirty="0" smtClean="0"/>
              <a:t>）</a:t>
            </a:r>
            <a:r>
              <a:rPr lang="en-US" altLang="ja-JP" sz="4000" dirty="0" smtClean="0"/>
              <a:t>	</a:t>
            </a:r>
            <a:r>
              <a:rPr lang="ja-JP" altLang="en-US" sz="4000" dirty="0" smtClean="0"/>
              <a:t>　７５１回から９００回</a:t>
            </a:r>
            <a:endParaRPr lang="en-US" altLang="ja-JP" sz="4000" dirty="0" smtClean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u"/>
              <a:defRPr/>
            </a:pPr>
            <a:r>
              <a:rPr lang="ja-JP" altLang="en-US" sz="4000" dirty="0" smtClean="0"/>
              <a:t>大規模</a:t>
            </a:r>
            <a:r>
              <a:rPr lang="en-US" altLang="ja-JP" sz="4000" dirty="0" smtClean="0"/>
              <a:t>Ⅱ</a:t>
            </a:r>
            <a:r>
              <a:rPr lang="ja-JP" altLang="en-US" sz="4000" dirty="0" smtClean="0"/>
              <a:t>（</a:t>
            </a:r>
            <a:r>
              <a:rPr lang="en-US" altLang="ja-JP" sz="4000" dirty="0" smtClean="0"/>
              <a:t>Ⅳ</a:t>
            </a:r>
            <a:r>
              <a:rPr lang="ja-JP" altLang="en-US" sz="4000" dirty="0" smtClean="0"/>
              <a:t>）</a:t>
            </a:r>
            <a:r>
              <a:rPr lang="en-US" altLang="ja-JP" sz="4000" dirty="0" smtClean="0"/>
              <a:t>	</a:t>
            </a:r>
            <a:r>
              <a:rPr lang="ja-JP" altLang="en-US" sz="4000" dirty="0" smtClean="0"/>
              <a:t>　９０１回以上　</a:t>
            </a:r>
            <a:endParaRPr lang="ja-JP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ja-JP" altLang="en-US" sz="4800" spc="600" dirty="0" smtClean="0"/>
              <a:t>デイの規模別</a:t>
            </a:r>
            <a:endParaRPr lang="ja-JP" altLang="en-US" sz="4800" spc="600" dirty="0"/>
          </a:p>
        </p:txBody>
      </p:sp>
      <p:sp>
        <p:nvSpPr>
          <p:cNvPr id="4" name="コンテンツ プレースホルダー 1"/>
          <p:cNvSpPr txBox="1">
            <a:spLocks/>
          </p:cNvSpPr>
          <p:nvPr/>
        </p:nvSpPr>
        <p:spPr bwMode="auto">
          <a:xfrm>
            <a:off x="7019925" y="5373688"/>
            <a:ext cx="1944688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1pPr>
            <a:lvl2pPr marL="576263" indent="-2730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2pPr>
            <a:lvl3pPr marL="855663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3pPr>
            <a:lvl4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4pPr>
            <a:lvl5pPr marL="1462088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5pPr>
            <a:lvl6pPr marL="19192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6pPr>
            <a:lvl7pPr marL="23764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7pPr>
            <a:lvl8pPr marL="28336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8pPr>
            <a:lvl9pPr marL="32908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9pPr>
          </a:lstStyle>
          <a:p>
            <a:pPr eaLnBrk="1" hangingPunct="1">
              <a:lnSpc>
                <a:spcPct val="150000"/>
              </a:lnSpc>
              <a:buFont typeface="Symbol" pitchFamily="18" charset="2"/>
              <a:buNone/>
            </a:pPr>
            <a:r>
              <a:rPr lang="ja-JP" altLang="en-US" sz="4000">
                <a:solidFill>
                  <a:srgbClr val="FF0000"/>
                </a:solidFill>
              </a:rPr>
              <a:t>無限！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50825" y="333375"/>
            <a:ext cx="8642350" cy="1150938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ja-JP" altLang="en-US" sz="4500" spc="600" dirty="0" smtClean="0"/>
              <a:t>デイのドミナント戦略</a:t>
            </a:r>
            <a:endParaRPr lang="ja-JP" altLang="en-US" sz="4500" spc="600" dirty="0"/>
          </a:p>
        </p:txBody>
      </p:sp>
      <p:sp>
        <p:nvSpPr>
          <p:cNvPr id="7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0825" y="1989138"/>
            <a:ext cx="8642350" cy="1152525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lnSpc>
                <a:spcPct val="15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ja-JP" altLang="en-US" sz="4800" b="1" spc="600" dirty="0" smtClean="0"/>
              <a:t>万人にうける施設は無い！　</a:t>
            </a:r>
            <a:endParaRPr lang="en-US" altLang="ja-JP" sz="4800" b="1" spc="600" dirty="0" smtClean="0"/>
          </a:p>
        </p:txBody>
      </p:sp>
      <p:sp>
        <p:nvSpPr>
          <p:cNvPr id="4" name="コンテンツ プレースホルダー 1"/>
          <p:cNvSpPr txBox="1">
            <a:spLocks/>
          </p:cNvSpPr>
          <p:nvPr/>
        </p:nvSpPr>
        <p:spPr>
          <a:xfrm>
            <a:off x="323850" y="3357563"/>
            <a:ext cx="8640763" cy="1150937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Clr>
                <a:srgbClr val="31B6FD"/>
              </a:buClr>
              <a:buFont typeface="Symbol" pitchFamily="18" charset="2"/>
              <a:buNone/>
              <a:defRPr/>
            </a:pPr>
            <a:r>
              <a:rPr lang="ja-JP" altLang="en-US" sz="4800" b="1" spc="600" dirty="0" smtClean="0">
                <a:solidFill>
                  <a:srgbClr val="073E87"/>
                </a:solidFill>
              </a:rPr>
              <a:t>各デイに</a:t>
            </a:r>
            <a:r>
              <a:rPr lang="ja-JP" altLang="en-US" sz="5400" b="1" spc="600" dirty="0" smtClean="0">
                <a:solidFill>
                  <a:srgbClr val="073E87"/>
                </a:solidFill>
              </a:rPr>
              <a:t>個性</a:t>
            </a:r>
            <a:r>
              <a:rPr lang="ja-JP" altLang="en-US" sz="4800" b="1" spc="600" dirty="0" smtClean="0">
                <a:solidFill>
                  <a:srgbClr val="073E87"/>
                </a:solidFill>
              </a:rPr>
              <a:t>を持たせる。　</a:t>
            </a:r>
            <a:endParaRPr lang="en-US" altLang="ja-JP" sz="4800" b="1" spc="600" dirty="0" smtClean="0">
              <a:solidFill>
                <a:srgbClr val="073E87"/>
              </a:solidFill>
            </a:endParaRPr>
          </a:p>
        </p:txBody>
      </p:sp>
      <p:sp>
        <p:nvSpPr>
          <p:cNvPr id="5" name="コンテンツ プレースホルダー 1"/>
          <p:cNvSpPr txBox="1">
            <a:spLocks/>
          </p:cNvSpPr>
          <p:nvPr/>
        </p:nvSpPr>
        <p:spPr>
          <a:xfrm>
            <a:off x="250825" y="4365625"/>
            <a:ext cx="8642350" cy="1150938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Clr>
                <a:srgbClr val="31B6FD"/>
              </a:buClr>
              <a:buFont typeface="Symbol" pitchFamily="18" charset="2"/>
              <a:buNone/>
              <a:defRPr/>
            </a:pPr>
            <a:r>
              <a:rPr lang="ja-JP" altLang="en-US" sz="4800" b="1" spc="600" dirty="0" smtClean="0">
                <a:solidFill>
                  <a:srgbClr val="073E87"/>
                </a:solidFill>
              </a:rPr>
              <a:t>そして、</a:t>
            </a:r>
            <a:endParaRPr lang="en-US" altLang="ja-JP" sz="4800" b="1" spc="600" dirty="0" smtClean="0">
              <a:solidFill>
                <a:srgbClr val="073E87"/>
              </a:solidFill>
            </a:endParaRPr>
          </a:p>
        </p:txBody>
      </p:sp>
      <p:sp>
        <p:nvSpPr>
          <p:cNvPr id="6" name="コンテンツ プレースホルダー 1"/>
          <p:cNvSpPr txBox="1">
            <a:spLocks/>
          </p:cNvSpPr>
          <p:nvPr/>
        </p:nvSpPr>
        <p:spPr>
          <a:xfrm>
            <a:off x="250825" y="5373688"/>
            <a:ext cx="8642350" cy="935037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Clr>
                <a:srgbClr val="31B6FD"/>
              </a:buClr>
              <a:buFont typeface="Symbol" pitchFamily="18" charset="2"/>
              <a:buNone/>
              <a:defRPr/>
            </a:pPr>
            <a:r>
              <a:rPr lang="ja-JP" altLang="en-US" sz="4800" b="1" spc="600" dirty="0" smtClean="0">
                <a:solidFill>
                  <a:srgbClr val="073E87"/>
                </a:solidFill>
              </a:rPr>
              <a:t>ドミナント！</a:t>
            </a:r>
            <a:endParaRPr lang="en-US" altLang="ja-JP" sz="4800" b="1" spc="600" dirty="0" smtClean="0">
              <a:solidFill>
                <a:srgbClr val="073E8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1" b="11043"/>
          <a:stretch/>
        </p:blipFill>
        <p:spPr>
          <a:xfrm>
            <a:off x="107504" y="1495156"/>
            <a:ext cx="8987740" cy="5318220"/>
          </a:xfrm>
          <a:effectLst>
            <a:softEdge rad="127000"/>
          </a:effectLst>
        </p:spPr>
      </p:pic>
      <p:sp>
        <p:nvSpPr>
          <p:cNvPr id="5" name="テキスト ボックス 4"/>
          <p:cNvSpPr txBox="1"/>
          <p:nvPr/>
        </p:nvSpPr>
        <p:spPr>
          <a:xfrm>
            <a:off x="4283968" y="4283804"/>
            <a:ext cx="936104" cy="369332"/>
          </a:xfrm>
          <a:prstGeom prst="rect">
            <a:avLst/>
          </a:prstGeom>
          <a:solidFill>
            <a:srgbClr val="FF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日高</a:t>
            </a:r>
            <a:r>
              <a:rPr lang="en-US" altLang="ja-JP" dirty="0">
                <a:solidFill>
                  <a:prstClr val="white"/>
                </a:solidFill>
              </a:rPr>
              <a:t>HP</a:t>
            </a: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64088" y="3504053"/>
            <a:ext cx="316835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日高在宅療養支援センター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220072" y="1772816"/>
            <a:ext cx="252028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元総社デイトレセンター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087724" y="5219908"/>
            <a:ext cx="2412268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日高デイトレセンター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483768" y="5877272"/>
            <a:ext cx="288032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日高デイトレセンター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300192" y="6084004"/>
            <a:ext cx="273630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第２デイサービスセンター</a:t>
            </a:r>
          </a:p>
        </p:txBody>
      </p:sp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65100" y="188913"/>
            <a:ext cx="4906963" cy="125253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ja-JP" altLang="en-US" spc="600" dirty="0" smtClean="0"/>
              <a:t>デイドミナント戦略</a:t>
            </a:r>
            <a:endParaRPr lang="ja-JP" altLang="en-US" spc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/>
          <p:cNvPicPr>
            <a:picLocks noGrp="1" noChangeAspect="1"/>
          </p:cNvPicPr>
          <p:nvPr>
            <p:ph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" r="3687"/>
          <a:stretch/>
        </p:blipFill>
        <p:spPr>
          <a:xfrm>
            <a:off x="60362" y="2852936"/>
            <a:ext cx="4799670" cy="3936492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コンテンツ プレースホルダー 4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9" r="4412"/>
          <a:stretch/>
        </p:blipFill>
        <p:spPr>
          <a:xfrm>
            <a:off x="3851920" y="81350"/>
            <a:ext cx="5213882" cy="4133504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角丸四角形 6"/>
          <p:cNvSpPr/>
          <p:nvPr/>
        </p:nvSpPr>
        <p:spPr>
          <a:xfrm>
            <a:off x="4427984" y="5445224"/>
            <a:ext cx="4646227" cy="1328023"/>
          </a:xfrm>
          <a:prstGeom prst="roundRect">
            <a:avLst/>
          </a:prstGeom>
          <a:solidFill>
            <a:srgbClr val="FF33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医療法人社団日高会</a:t>
            </a:r>
            <a:endParaRPr lang="en-US" altLang="ja-JP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ja-JP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平成日高クリニック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179512" y="116632"/>
            <a:ext cx="4502211" cy="211121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医療法人社団日高会</a:t>
            </a:r>
            <a:r>
              <a:rPr lang="ja-JP" alt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日高病院</a:t>
            </a:r>
            <a:endParaRPr lang="en-US" altLang="ja-JP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altLang="ja-JP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〈</a:t>
            </a:r>
            <a:r>
              <a:rPr lang="ja-JP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２８７床</a:t>
            </a:r>
            <a:r>
              <a:rPr lang="en-US" altLang="ja-JP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〉</a:t>
            </a:r>
            <a:endParaRPr lang="ja-JP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図 1" descr="1Ｆ2F案内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0"/>
            <a:ext cx="7999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テキスト ボックス 2"/>
          <p:cNvSpPr txBox="1">
            <a:spLocks noChangeArrowheads="1"/>
          </p:cNvSpPr>
          <p:nvPr/>
        </p:nvSpPr>
        <p:spPr bwMode="auto">
          <a:xfrm>
            <a:off x="3059113" y="6381750"/>
            <a:ext cx="3025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ja-JP" altLang="en-US" b="1">
                <a:solidFill>
                  <a:schemeClr val="tx1"/>
                </a:solidFill>
                <a:latin typeface="AR P丸ゴシック体E" pitchFamily="50" charset="-128"/>
                <a:ea typeface="AR P丸ゴシック体E" pitchFamily="50" charset="-128"/>
              </a:rPr>
              <a:t>延床面積：３，２２０㎡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図 1" descr="IMG_297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図 1" descr="IMG_297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図 1" descr="20130729_12090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5" t="10687" r="19478" b="17982"/>
          <a:stretch>
            <a:fillRect/>
          </a:stretch>
        </p:blipFill>
        <p:spPr bwMode="auto">
          <a:xfrm>
            <a:off x="0" y="498475"/>
            <a:ext cx="9144000" cy="585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図 1" descr="IMG_299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図 1" descr="CIMG014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図 1" descr="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図 1" descr="CIMG271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図 1" descr="IMG_047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図 1" descr="1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図 1" descr="1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図 1" descr="CIMG105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図 1" descr="CIMG310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図 1" descr="2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図 1" descr="IMG_019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14313" y="3284538"/>
            <a:ext cx="8929687" cy="1728787"/>
          </a:xfrm>
        </p:spPr>
        <p:txBody>
          <a:bodyPr>
            <a:noAutofit/>
          </a:bodyPr>
          <a:lstStyle/>
          <a:p>
            <a:pPr marL="0" indent="0" algn="ctr" eaLnBrk="1" hangingPunct="1">
              <a:lnSpc>
                <a:spcPct val="150000"/>
              </a:lnSpc>
              <a:buFont typeface="Symbol" pitchFamily="18" charset="2"/>
              <a:buNone/>
              <a:defRPr/>
            </a:pPr>
            <a:r>
              <a:rPr lang="ja-JP" altLang="en-US" sz="5400" b="1" spc="600" dirty="0" smtClean="0">
                <a:solidFill>
                  <a:srgbClr val="476826"/>
                </a:solidFill>
              </a:rPr>
              <a:t>関係性</a:t>
            </a:r>
            <a:r>
              <a:rPr lang="ja-JP" altLang="en-US" sz="5000" b="1" spc="600" dirty="0" smtClean="0"/>
              <a:t>と</a:t>
            </a:r>
            <a:r>
              <a:rPr lang="ja-JP" altLang="en-US" sz="5400" b="1" spc="600" dirty="0" smtClean="0">
                <a:solidFill>
                  <a:srgbClr val="476826"/>
                </a:solidFill>
              </a:rPr>
              <a:t>ストーリー</a:t>
            </a:r>
            <a:r>
              <a:rPr lang="ja-JP" altLang="en-US" sz="5000" b="1" spc="600" dirty="0" smtClean="0"/>
              <a:t>をつくる</a:t>
            </a:r>
            <a:r>
              <a:rPr lang="ja-JP" altLang="en-US" sz="5400" b="1" spc="600" dirty="0" smtClean="0"/>
              <a:t>　</a:t>
            </a:r>
            <a:endParaRPr lang="en-US" altLang="ja-JP" sz="5400" b="1" spc="600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395536" y="232056"/>
            <a:ext cx="8229600" cy="1252728"/>
          </a:xfrm>
          <a:extLst/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ja-JP" altLang="en-US" sz="5000" b="1" dirty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</a:rPr>
              <a:t>独自</a:t>
            </a:r>
            <a:r>
              <a:rPr lang="ja-JP" altLang="en-US" sz="50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</a:rPr>
              <a:t>化するとは、</a:t>
            </a:r>
            <a:endParaRPr lang="ja-JP" altLang="en-US" sz="5000" b="1" dirty="0"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図 1" descr="2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792088"/>
          </a:xfrm>
          <a:extLst/>
        </p:spPr>
        <p:txBody>
          <a:bodyPr/>
          <a:lstStyle/>
          <a:p>
            <a:pPr algn="l" eaLnBrk="1" hangingPunct="1">
              <a:defRPr/>
            </a:pPr>
            <a:r>
              <a:rPr lang="ja-JP" altLang="en-US" sz="4500" b="1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a:rPr>
              <a:t>次世代型デイサービスのキーワード</a:t>
            </a:r>
            <a:endParaRPr lang="ja-JP" altLang="en-US" sz="4500" b="1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71600" y="1484784"/>
            <a:ext cx="7560840" cy="1155825"/>
          </a:xfrm>
          <a:extLst/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eaLnBrk="1" hangingPunct="1">
              <a:defRPr/>
            </a:pPr>
            <a:r>
              <a:rPr lang="en-US" altLang="ja-JP" sz="4800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</a:t>
            </a:r>
            <a:r>
              <a:rPr lang="ja-JP" altLang="en-US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自己</a:t>
            </a:r>
            <a:r>
              <a:rPr lang="ja-JP" altLang="en-US" sz="5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選択・自己管理</a:t>
            </a:r>
            <a:r>
              <a:rPr lang="ja-JP" altLang="en-US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en-US" altLang="ja-JP" sz="4800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</a:t>
            </a:r>
            <a:endParaRPr lang="ja-JP" altLang="en-US" sz="4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テキスト プレースホルダー 2"/>
          <p:cNvSpPr txBox="1">
            <a:spLocks/>
          </p:cNvSpPr>
          <p:nvPr/>
        </p:nvSpPr>
        <p:spPr bwMode="auto">
          <a:xfrm>
            <a:off x="1907704" y="2708920"/>
            <a:ext cx="5184576" cy="1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ja-JP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</a:t>
            </a:r>
            <a:r>
              <a:rPr lang="ja-JP" altLang="en-US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ja-JP" altLang="en-US" sz="5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交　流</a:t>
            </a:r>
            <a:r>
              <a:rPr lang="ja-JP" altLang="en-US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en-US" altLang="ja-JP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</a:t>
            </a:r>
            <a:endParaRPr lang="ja-JP" altLang="en-US" sz="4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テキスト プレースホルダー 2"/>
          <p:cNvSpPr txBox="1">
            <a:spLocks/>
          </p:cNvSpPr>
          <p:nvPr/>
        </p:nvSpPr>
        <p:spPr bwMode="auto">
          <a:xfrm>
            <a:off x="1979712" y="4008761"/>
            <a:ext cx="5184576" cy="1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ja-JP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</a:t>
            </a:r>
            <a:r>
              <a:rPr lang="ja-JP" altLang="en-US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ja-JP" altLang="en-US" sz="5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健康・運動</a:t>
            </a:r>
            <a:r>
              <a:rPr lang="ja-JP" altLang="en-US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en-US" altLang="ja-JP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</a:t>
            </a:r>
            <a:endParaRPr lang="ja-JP" altLang="en-US" sz="4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テキスト プレースホルダー 2"/>
          <p:cNvSpPr txBox="1">
            <a:spLocks/>
          </p:cNvSpPr>
          <p:nvPr/>
        </p:nvSpPr>
        <p:spPr bwMode="auto">
          <a:xfrm>
            <a:off x="1979712" y="5369519"/>
            <a:ext cx="5184576" cy="1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ja-JP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</a:t>
            </a:r>
            <a:r>
              <a:rPr lang="ja-JP" altLang="en-US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ja-JP" altLang="en-US" sz="5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独自化</a:t>
            </a:r>
            <a:r>
              <a:rPr lang="ja-JP" altLang="en-US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en-US" altLang="ja-JP" sz="4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</a:t>
            </a:r>
            <a:endParaRPr lang="ja-JP" altLang="en-US" sz="48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図 1" descr="2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図 1" descr="IMG_298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7" b="11795"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図 1" descr="IMG_025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図 1" descr="CIMG106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図 1" descr="子育て支援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063"/>
            <a:ext cx="9144000" cy="636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1" b="11043"/>
          <a:stretch/>
        </p:blipFill>
        <p:spPr>
          <a:xfrm>
            <a:off x="107504" y="1495156"/>
            <a:ext cx="8987740" cy="5318220"/>
          </a:xfrm>
          <a:effectLst>
            <a:softEdge rad="127000"/>
          </a:effectLst>
        </p:spPr>
      </p:pic>
      <p:sp>
        <p:nvSpPr>
          <p:cNvPr id="5" name="テキスト ボックス 4"/>
          <p:cNvSpPr txBox="1"/>
          <p:nvPr/>
        </p:nvSpPr>
        <p:spPr>
          <a:xfrm>
            <a:off x="4283968" y="4283804"/>
            <a:ext cx="936104" cy="369332"/>
          </a:xfrm>
          <a:prstGeom prst="rect">
            <a:avLst/>
          </a:prstGeom>
          <a:solidFill>
            <a:srgbClr val="FF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日高</a:t>
            </a:r>
            <a:r>
              <a:rPr lang="en-US" altLang="ja-JP" dirty="0">
                <a:solidFill>
                  <a:prstClr val="white"/>
                </a:solidFill>
              </a:rPr>
              <a:t>HP</a:t>
            </a: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64088" y="3504053"/>
            <a:ext cx="316835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日高在宅療養支援センター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220072" y="1772816"/>
            <a:ext cx="252028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元総社デイトレセンター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087724" y="5219908"/>
            <a:ext cx="2412268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日高デイトレセンター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483768" y="5877272"/>
            <a:ext cx="288032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日高デイトレセンター別館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300192" y="6084004"/>
            <a:ext cx="273630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solidFill>
                  <a:prstClr val="white"/>
                </a:solidFill>
              </a:rPr>
              <a:t>第２デイサービスセンター</a:t>
            </a:r>
          </a:p>
        </p:txBody>
      </p:sp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65100" y="188913"/>
            <a:ext cx="4906963" cy="1252537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ja-JP" altLang="en-US" spc="600" dirty="0" smtClean="0"/>
              <a:t>デイドミナント戦略</a:t>
            </a:r>
            <a:endParaRPr lang="ja-JP" altLang="en-US" spc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図 1" descr="2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図 1" descr="IMG_177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タイトル 2"/>
          <p:cNvSpPr>
            <a:spLocks noGrp="1"/>
          </p:cNvSpPr>
          <p:nvPr>
            <p:ph type="title"/>
          </p:nvPr>
        </p:nvSpPr>
        <p:spPr>
          <a:xfrm>
            <a:off x="0" y="333375"/>
            <a:ext cx="3600450" cy="1366838"/>
          </a:xfrm>
        </p:spPr>
        <p:txBody>
          <a:bodyPr/>
          <a:lstStyle/>
          <a:p>
            <a:pPr eaLnBrk="1" hangingPunct="1"/>
            <a:r>
              <a:rPr lang="ja-JP" altLang="en-US" smtClean="0"/>
              <a:t>館内ご案内　　　　　　　　　　</a:t>
            </a:r>
            <a:r>
              <a:rPr lang="en-US" altLang="ja-JP" smtClean="0"/>
              <a:t/>
            </a:r>
            <a:br>
              <a:rPr lang="en-US" altLang="ja-JP" smtClean="0"/>
            </a:br>
            <a:r>
              <a:rPr lang="ja-JP" altLang="en-US" sz="3200" smtClean="0"/>
              <a:t>＜</a:t>
            </a:r>
            <a:r>
              <a:rPr lang="ja-JP" altLang="en-US" smtClean="0"/>
              <a:t>２</a:t>
            </a:r>
            <a:r>
              <a:rPr lang="en-US" altLang="ja-JP" smtClean="0"/>
              <a:t>F</a:t>
            </a:r>
            <a:r>
              <a:rPr lang="ja-JP" altLang="en-US" sz="3200" smtClean="0"/>
              <a:t>＞</a:t>
            </a:r>
            <a:r>
              <a:rPr lang="ja-JP" altLang="en-US" smtClean="0"/>
              <a:t>　</a:t>
            </a:r>
          </a:p>
        </p:txBody>
      </p:sp>
      <p:pic>
        <p:nvPicPr>
          <p:cNvPr id="6451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16238" y="476250"/>
            <a:ext cx="3959225" cy="6178550"/>
          </a:xfrm>
        </p:spPr>
      </p:pic>
      <p:sp>
        <p:nvSpPr>
          <p:cNvPr id="64516" name="テキスト ボックス 1"/>
          <p:cNvSpPr txBox="1">
            <a:spLocks noChangeArrowheads="1"/>
          </p:cNvSpPr>
          <p:nvPr/>
        </p:nvSpPr>
        <p:spPr bwMode="auto">
          <a:xfrm>
            <a:off x="4932363" y="1557338"/>
            <a:ext cx="1295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ja-JP" sz="2000">
                <a:latin typeface="AR P丸ゴシック体E" pitchFamily="50" charset="-128"/>
                <a:ea typeface="AR P丸ゴシック体E" pitchFamily="50" charset="-128"/>
              </a:rPr>
              <a:t>【</a:t>
            </a:r>
            <a:r>
              <a:rPr lang="ja-JP" altLang="en-US" sz="2000" b="1">
                <a:latin typeface="AR P丸ゴシック体E" pitchFamily="50" charset="-128"/>
                <a:ea typeface="AR P丸ゴシック体E" pitchFamily="50" charset="-128"/>
              </a:rPr>
              <a:t>２２９㎡</a:t>
            </a:r>
            <a:r>
              <a:rPr lang="en-US" altLang="ja-JP" sz="2000">
                <a:latin typeface="AR P丸ゴシック体E" pitchFamily="50" charset="-128"/>
                <a:ea typeface="AR P丸ゴシック体E" pitchFamily="50" charset="-128"/>
              </a:rPr>
              <a:t>】</a:t>
            </a:r>
            <a:endParaRPr lang="ja-JP" altLang="en-US" sz="2000">
              <a:latin typeface="AR P丸ゴシック体E" pitchFamily="50" charset="-128"/>
              <a:ea typeface="AR P丸ゴシック体E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79388" y="2133600"/>
            <a:ext cx="8928100" cy="2016125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u"/>
              <a:defRPr/>
            </a:pPr>
            <a:r>
              <a:rPr lang="en-US" altLang="ja-JP" sz="3800" dirty="0" smtClean="0"/>
              <a:t>『</a:t>
            </a:r>
            <a:r>
              <a:rPr lang="ja-JP" altLang="en-US" sz="3800" dirty="0" smtClean="0"/>
              <a:t>自分の両親に利用させたい</a:t>
            </a:r>
            <a:r>
              <a:rPr lang="en-US" altLang="ja-JP" sz="3800" dirty="0" smtClean="0"/>
              <a:t>』</a:t>
            </a:r>
            <a:r>
              <a:rPr lang="ja-JP" altLang="en-US" sz="3800" dirty="0" smtClean="0"/>
              <a:t>と思える</a:t>
            </a:r>
            <a:r>
              <a:rPr lang="en-US" altLang="ja-JP" sz="3800" dirty="0" smtClean="0"/>
              <a:t/>
            </a:r>
            <a:br>
              <a:rPr lang="en-US" altLang="ja-JP" sz="3800" dirty="0" smtClean="0"/>
            </a:br>
            <a:r>
              <a:rPr lang="ja-JP" altLang="en-US" sz="3800" dirty="0" smtClean="0"/>
              <a:t>施設</a:t>
            </a:r>
            <a:r>
              <a:rPr lang="ja-JP" altLang="en-US" sz="3600" dirty="0" smtClean="0"/>
              <a:t>（</a:t>
            </a:r>
            <a:r>
              <a:rPr lang="ja-JP" altLang="en-US" sz="3800" dirty="0" smtClean="0"/>
              <a:t>サービス</a:t>
            </a:r>
            <a:r>
              <a:rPr lang="ja-JP" altLang="en-US" sz="3600" dirty="0" smtClean="0"/>
              <a:t>）</a:t>
            </a:r>
            <a:r>
              <a:rPr lang="ja-JP" altLang="en-US" sz="3800" dirty="0" smtClean="0"/>
              <a:t>づくりをします。</a:t>
            </a:r>
            <a:endParaRPr lang="en-US" altLang="ja-JP" sz="3800" dirty="0" smtClean="0"/>
          </a:p>
          <a:p>
            <a:pPr marL="0" indent="0" eaLnBrk="1" hangingPunct="1">
              <a:lnSpc>
                <a:spcPct val="150000"/>
              </a:lnSpc>
              <a:buFont typeface="Symbol" pitchFamily="18" charset="2"/>
              <a:buNone/>
              <a:defRPr/>
            </a:pPr>
            <a:endParaRPr lang="ja-JP" altLang="en-US" sz="3800" dirty="0"/>
          </a:p>
        </p:txBody>
      </p:sp>
      <p:sp>
        <p:nvSpPr>
          <p:cNvPr id="65539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ja-JP" altLang="en-US" sz="6000" smtClean="0"/>
              <a:t>理　念</a:t>
            </a:r>
          </a:p>
        </p:txBody>
      </p:sp>
      <p:sp>
        <p:nvSpPr>
          <p:cNvPr id="65540" name="コンテンツ プレースホルダー 1"/>
          <p:cNvSpPr txBox="1">
            <a:spLocks/>
          </p:cNvSpPr>
          <p:nvPr/>
        </p:nvSpPr>
        <p:spPr bwMode="auto">
          <a:xfrm>
            <a:off x="179388" y="3860800"/>
            <a:ext cx="8929687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1pPr>
            <a:lvl2pPr marL="576263" indent="-2730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2pPr>
            <a:lvl3pPr marL="855663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3pPr>
            <a:lvl4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4pPr>
            <a:lvl5pPr marL="1462088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5pPr>
            <a:lvl6pPr marL="19192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6pPr>
            <a:lvl7pPr marL="23764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7pPr>
            <a:lvl8pPr marL="28336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8pPr>
            <a:lvl9pPr marL="3290888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>
                <a:solidFill>
                  <a:schemeClr val="tx2"/>
                </a:solidFill>
                <a:latin typeface="Candara" pitchFamily="34" charset="0"/>
                <a:ea typeface="HGP明朝E" pitchFamily="18" charset="-128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itchFamily="2" charset="2"/>
              <a:buChar char="u"/>
            </a:pPr>
            <a:r>
              <a:rPr lang="ja-JP" altLang="en-US" sz="3800">
                <a:solidFill>
                  <a:srgbClr val="FF3300"/>
                </a:solidFill>
              </a:rPr>
              <a:t>要介護の方は、要支援に！</a:t>
            </a:r>
            <a:r>
              <a:rPr lang="en-US" altLang="ja-JP" sz="3800">
                <a:solidFill>
                  <a:srgbClr val="FF3300"/>
                </a:solidFill>
              </a:rPr>
              <a:t/>
            </a:r>
            <a:br>
              <a:rPr lang="en-US" altLang="ja-JP" sz="3800">
                <a:solidFill>
                  <a:srgbClr val="FF3300"/>
                </a:solidFill>
              </a:rPr>
            </a:br>
            <a:r>
              <a:rPr lang="ja-JP" altLang="en-US" sz="3800">
                <a:solidFill>
                  <a:srgbClr val="FF3300"/>
                </a:solidFill>
              </a:rPr>
              <a:t>　　　　　要支援の方は、自立に！</a:t>
            </a:r>
            <a:r>
              <a:rPr lang="en-US" altLang="ja-JP" sz="3800">
                <a:solidFill>
                  <a:srgbClr val="FF3300"/>
                </a:solidFill>
              </a:rPr>
              <a:t/>
            </a:r>
            <a:br>
              <a:rPr lang="en-US" altLang="ja-JP" sz="3800">
                <a:solidFill>
                  <a:srgbClr val="FF3300"/>
                </a:solidFill>
              </a:rPr>
            </a:br>
            <a:r>
              <a:rPr lang="ja-JP" altLang="en-US" sz="3800">
                <a:solidFill>
                  <a:srgbClr val="FF3300"/>
                </a:solidFill>
              </a:rPr>
              <a:t>　　　　　　　　自立の方は、より健康に！！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79388" y="2060575"/>
            <a:ext cx="8785225" cy="468153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ja-JP" sz="3800" smtClean="0"/>
              <a:t>『</a:t>
            </a:r>
            <a:r>
              <a:rPr lang="ja-JP" altLang="en-US" sz="3800" smtClean="0"/>
              <a:t>自分の両親に利用させたい</a:t>
            </a:r>
            <a:r>
              <a:rPr lang="en-US" altLang="ja-JP" sz="3800" smtClean="0"/>
              <a:t>』</a:t>
            </a:r>
            <a:r>
              <a:rPr lang="ja-JP" altLang="en-US" sz="3800" smtClean="0"/>
              <a:t>と思える</a:t>
            </a:r>
            <a:r>
              <a:rPr lang="en-US" altLang="ja-JP" sz="3800" smtClean="0"/>
              <a:t/>
            </a:r>
            <a:br>
              <a:rPr lang="en-US" altLang="ja-JP" sz="3800" smtClean="0"/>
            </a:br>
            <a:r>
              <a:rPr lang="ja-JP" altLang="en-US" sz="3800" smtClean="0"/>
              <a:t>施設</a:t>
            </a:r>
            <a:r>
              <a:rPr lang="ja-JP" altLang="en-US" sz="3600" smtClean="0"/>
              <a:t>（</a:t>
            </a:r>
            <a:r>
              <a:rPr lang="ja-JP" altLang="en-US" sz="3800" smtClean="0"/>
              <a:t>サービス</a:t>
            </a:r>
            <a:r>
              <a:rPr lang="ja-JP" altLang="en-US" sz="3600" smtClean="0"/>
              <a:t>）</a:t>
            </a:r>
            <a:r>
              <a:rPr lang="ja-JP" altLang="en-US" sz="3800" smtClean="0"/>
              <a:t>づくりをします。</a:t>
            </a:r>
            <a:endParaRPr lang="en-US" altLang="ja-JP" sz="3800" smtClean="0"/>
          </a:p>
          <a:p>
            <a:pPr eaLnBrk="1" hangingPunct="1">
              <a:lnSpc>
                <a:spcPct val="150000"/>
              </a:lnSpc>
              <a:buFont typeface="Wingdings" pitchFamily="2" charset="2"/>
              <a:buChar char="u"/>
            </a:pPr>
            <a:r>
              <a:rPr lang="ja-JP" altLang="en-US" sz="3800" smtClean="0">
                <a:solidFill>
                  <a:srgbClr val="FF0000"/>
                </a:solidFill>
              </a:rPr>
              <a:t>要介護の方は、要支援に！</a:t>
            </a:r>
            <a:r>
              <a:rPr lang="en-US" altLang="ja-JP" sz="3800" smtClean="0">
                <a:solidFill>
                  <a:srgbClr val="FF0000"/>
                </a:solidFill>
              </a:rPr>
              <a:t/>
            </a:r>
            <a:br>
              <a:rPr lang="en-US" altLang="ja-JP" sz="3800" smtClean="0">
                <a:solidFill>
                  <a:srgbClr val="FF0000"/>
                </a:solidFill>
              </a:rPr>
            </a:br>
            <a:r>
              <a:rPr lang="ja-JP" altLang="en-US" sz="3800" smtClean="0">
                <a:solidFill>
                  <a:srgbClr val="FF0000"/>
                </a:solidFill>
              </a:rPr>
              <a:t>　　　　　要支援の方は、自立に！</a:t>
            </a:r>
            <a:r>
              <a:rPr lang="en-US" altLang="ja-JP" sz="3800" smtClean="0">
                <a:solidFill>
                  <a:srgbClr val="FF0000"/>
                </a:solidFill>
              </a:rPr>
              <a:t/>
            </a:r>
            <a:br>
              <a:rPr lang="en-US" altLang="ja-JP" sz="3800" smtClean="0">
                <a:solidFill>
                  <a:srgbClr val="FF0000"/>
                </a:solidFill>
              </a:rPr>
            </a:br>
            <a:r>
              <a:rPr lang="ja-JP" altLang="en-US" sz="3800" smtClean="0">
                <a:solidFill>
                  <a:srgbClr val="FF0000"/>
                </a:solidFill>
              </a:rPr>
              <a:t>　　　　　　　　自立の方は、より健康に！！</a:t>
            </a:r>
          </a:p>
        </p:txBody>
      </p:sp>
      <p:sp>
        <p:nvSpPr>
          <p:cNvPr id="29699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ja-JP" altLang="en-US" sz="6000" smtClean="0"/>
              <a:t>理　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図 1" descr="CIMG001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図 1" descr="CIMG090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図 1" descr="CIMG119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図 1" descr="CIMG091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図 1" descr="CIMG076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図 1" descr="CIMG072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図 1" descr="CIMG124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図 1" descr="CIMG008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図 1" descr="CIMG302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図 1" descr="CIMG105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539750" y="3141663"/>
            <a:ext cx="2663825" cy="129540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lnSpc>
                <a:spcPct val="15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ja-JP" altLang="en-US" sz="5400" b="1" spc="600" dirty="0" smtClean="0"/>
              <a:t>差別化　</a:t>
            </a:r>
            <a:endParaRPr lang="en-US" altLang="ja-JP" sz="5400" b="1" spc="600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extLst/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ja-JP" altLang="en-US" sz="5000" b="1" dirty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</a:rPr>
              <a:t>利用者が増える仕組み</a:t>
            </a:r>
          </a:p>
        </p:txBody>
      </p:sp>
      <p:sp>
        <p:nvSpPr>
          <p:cNvPr id="5" name="コンテンツ プレースホルダー 1"/>
          <p:cNvSpPr txBox="1">
            <a:spLocks/>
          </p:cNvSpPr>
          <p:nvPr/>
        </p:nvSpPr>
        <p:spPr>
          <a:xfrm>
            <a:off x="5651500" y="3141663"/>
            <a:ext cx="2665413" cy="1295400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Clr>
                <a:srgbClr val="31B6FD"/>
              </a:buClr>
              <a:buFont typeface="Symbol" pitchFamily="18" charset="2"/>
              <a:buNone/>
              <a:defRPr/>
            </a:pPr>
            <a:r>
              <a:rPr lang="ja-JP" altLang="en-US" sz="5400" b="1" spc="600" dirty="0">
                <a:solidFill>
                  <a:srgbClr val="073E87"/>
                </a:solidFill>
              </a:rPr>
              <a:t>独自</a:t>
            </a:r>
            <a:r>
              <a:rPr lang="ja-JP" altLang="en-US" sz="5400" b="1" spc="600" dirty="0" smtClean="0">
                <a:solidFill>
                  <a:srgbClr val="073E87"/>
                </a:solidFill>
              </a:rPr>
              <a:t>化　</a:t>
            </a:r>
            <a:endParaRPr lang="en-US" altLang="ja-JP" sz="5400" b="1" spc="600" dirty="0" smtClean="0">
              <a:solidFill>
                <a:srgbClr val="073E87"/>
              </a:solidFill>
            </a:endParaRPr>
          </a:p>
        </p:txBody>
      </p:sp>
      <p:sp>
        <p:nvSpPr>
          <p:cNvPr id="6" name="コンテンツ プレースホルダー 1"/>
          <p:cNvSpPr txBox="1">
            <a:spLocks/>
          </p:cNvSpPr>
          <p:nvPr/>
        </p:nvSpPr>
        <p:spPr>
          <a:xfrm>
            <a:off x="3059113" y="3141663"/>
            <a:ext cx="2665412" cy="1295400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Clr>
                <a:srgbClr val="31B6FD"/>
              </a:buClr>
              <a:buFont typeface="Symbol" pitchFamily="18" charset="2"/>
              <a:buNone/>
              <a:defRPr/>
            </a:pPr>
            <a:r>
              <a:rPr lang="ja-JP" altLang="en-US" sz="5400" b="1" spc="600" dirty="0" smtClean="0">
                <a:solidFill>
                  <a:srgbClr val="073E87"/>
                </a:solidFill>
              </a:rPr>
              <a:t>⇒　</a:t>
            </a:r>
            <a:endParaRPr lang="en-US" altLang="ja-JP" sz="5400" b="1" spc="600" dirty="0" smtClean="0">
              <a:solidFill>
                <a:srgbClr val="073E8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2D3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5" grpId="1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図 1" descr="CIMG121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図 1" descr="CIMG122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図 1" descr="CIMG130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図 1" descr="IMG_020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図 1" descr="NEC_085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図 1" descr="CIMG001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図 1" descr="CIMG044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5" r="13911" b="3874"/>
          <a:stretch>
            <a:fillRect/>
          </a:stretch>
        </p:blipFill>
        <p:spPr bwMode="auto">
          <a:xfrm>
            <a:off x="0" y="7938"/>
            <a:ext cx="91440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図 1" descr="3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図 1" descr="5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図 1" descr="CIMG041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04788" y="2060575"/>
            <a:ext cx="8929687" cy="1728788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lnSpc>
                <a:spcPct val="15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ja-JP" altLang="en-US" sz="5400" b="1" spc="600" dirty="0" smtClean="0">
                <a:solidFill>
                  <a:srgbClr val="476826"/>
                </a:solidFill>
              </a:rPr>
              <a:t>利用者を集める</a:t>
            </a:r>
            <a:r>
              <a:rPr lang="en-US" altLang="ja-JP" sz="5400" b="1" spc="600" dirty="0" smtClean="0">
                <a:solidFill>
                  <a:srgbClr val="476826"/>
                </a:solidFill>
              </a:rPr>
              <a:t>×</a:t>
            </a:r>
          </a:p>
          <a:p>
            <a:pPr marL="0" indent="0" algn="ctr" eaLnBrk="1" fontAlgn="auto" hangingPunct="1">
              <a:lnSpc>
                <a:spcPct val="15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ja-JP" altLang="en-US" sz="5400" b="1" spc="600" dirty="0" smtClean="0">
                <a:solidFill>
                  <a:schemeClr val="bg2">
                    <a:lumMod val="25000"/>
                  </a:schemeClr>
                </a:solidFill>
              </a:rPr>
              <a:t>利用者が集まる○</a:t>
            </a:r>
            <a:endParaRPr lang="en-US" altLang="ja-JP" sz="5400" b="1" spc="6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 eaLnBrk="1" fontAlgn="auto" hangingPunct="1">
              <a:lnSpc>
                <a:spcPct val="15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ja-JP" altLang="en-US" sz="5400" b="1" spc="600" dirty="0">
                <a:solidFill>
                  <a:schemeClr val="bg2">
                    <a:lumMod val="25000"/>
                  </a:schemeClr>
                </a:solidFill>
              </a:rPr>
              <a:t>仕組み作り</a:t>
            </a:r>
            <a:r>
              <a:rPr lang="ja-JP" altLang="en-US" sz="5400" b="1" spc="600" dirty="0" smtClean="0"/>
              <a:t>　</a:t>
            </a:r>
            <a:endParaRPr lang="en-US" altLang="ja-JP" sz="5400" b="1" spc="600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395536" y="232056"/>
            <a:ext cx="8229600" cy="1252728"/>
          </a:xfrm>
          <a:extLst/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ja-JP" altLang="en-US" sz="5000" b="1" dirty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</a:rPr>
              <a:t>独自</a:t>
            </a:r>
            <a:r>
              <a:rPr lang="ja-JP" altLang="en-US" sz="50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</a:rPr>
              <a:t>化するとは、</a:t>
            </a:r>
            <a:endParaRPr lang="ja-JP" altLang="en-US" sz="5000" b="1" dirty="0"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図 1" descr="5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図 1" descr="CIMG351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図 1" descr="IMG_298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図 1" descr="20130814_12080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図 1" descr="20130814_12081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61" y="116631"/>
            <a:ext cx="3768083" cy="2880000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コンテンツ プレースホルダー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3404" y="116952"/>
            <a:ext cx="4101084" cy="28800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コンテンツ プレースホルダ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711" y="3861368"/>
            <a:ext cx="3717209" cy="28800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コンテンツ プレースホルダー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57"/>
          <a:stretch/>
        </p:blipFill>
        <p:spPr bwMode="auto">
          <a:xfrm>
            <a:off x="5155482" y="3861048"/>
            <a:ext cx="3881014" cy="28800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コンテンツ プレースホルダー 7"/>
          <p:cNvPicPr>
            <a:picLocks noGrp="1" noChangeAspect="1"/>
          </p:cNvPicPr>
          <p:nvPr>
            <p:ph sz="quarter" idx="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59" y="2276871"/>
            <a:ext cx="3932128" cy="2836718"/>
          </a:xfrm>
          <a:effectLst>
            <a:softEdge rad="112500"/>
          </a:effectLst>
        </p:spPr>
      </p:pic>
      <p:sp>
        <p:nvSpPr>
          <p:cNvPr id="12" name="角丸四角形 11"/>
          <p:cNvSpPr/>
          <p:nvPr/>
        </p:nvSpPr>
        <p:spPr>
          <a:xfrm>
            <a:off x="323528" y="356081"/>
            <a:ext cx="3240000" cy="408623"/>
          </a:xfrm>
          <a:prstGeom prst="roundRect">
            <a:avLst/>
          </a:prstGeom>
          <a:solidFill>
            <a:srgbClr val="FF33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ja-JP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平成日高クリニック</a:t>
            </a:r>
            <a:endParaRPr lang="en-US" altLang="ja-JP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角丸四角形 12"/>
          <p:cNvSpPr/>
          <p:nvPr/>
        </p:nvSpPr>
        <p:spPr>
          <a:xfrm>
            <a:off x="5293946" y="404664"/>
            <a:ext cx="3240000" cy="408623"/>
          </a:xfrm>
          <a:prstGeom prst="roundRect">
            <a:avLst/>
          </a:prstGeom>
          <a:solidFill>
            <a:srgbClr val="FF33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ja-JP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日高リハビリテーション病院</a:t>
            </a:r>
            <a:endParaRPr lang="en-US" altLang="ja-JP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角丸四角形 13"/>
          <p:cNvSpPr/>
          <p:nvPr/>
        </p:nvSpPr>
        <p:spPr>
          <a:xfrm>
            <a:off x="5475989" y="6165304"/>
            <a:ext cx="3240000" cy="408623"/>
          </a:xfrm>
          <a:prstGeom prst="roundRect">
            <a:avLst/>
          </a:prstGeom>
          <a:solidFill>
            <a:srgbClr val="FF33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ja-JP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富岡クリニック</a:t>
            </a:r>
            <a:endParaRPr lang="en-US" altLang="ja-JP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323528" y="6165303"/>
            <a:ext cx="3240000" cy="408623"/>
          </a:xfrm>
          <a:prstGeom prst="roundRect">
            <a:avLst/>
          </a:prstGeom>
          <a:solidFill>
            <a:srgbClr val="FF33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ja-JP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白根クリニック</a:t>
            </a:r>
            <a:endParaRPr lang="en-US" altLang="ja-JP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角丸四角形 15"/>
          <p:cNvSpPr/>
          <p:nvPr/>
        </p:nvSpPr>
        <p:spPr>
          <a:xfrm>
            <a:off x="2700152" y="4221088"/>
            <a:ext cx="3240000" cy="715089"/>
          </a:xfrm>
          <a:prstGeom prst="roundRect">
            <a:avLst/>
          </a:prstGeom>
          <a:solidFill>
            <a:srgbClr val="FF33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医療法人社団日高会</a:t>
            </a:r>
            <a:r>
              <a:rPr lang="en-US" altLang="ja-JP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US" altLang="ja-JP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ja-JP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日高病院</a:t>
            </a:r>
            <a:endParaRPr lang="en-US" altLang="ja-JP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図 1" descr="IMG_049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7" t="10661" r="432" b="-11"/>
          <a:stretch>
            <a:fillRect/>
          </a:stretch>
        </p:blipFill>
        <p:spPr bwMode="auto">
          <a:xfrm>
            <a:off x="0" y="42863"/>
            <a:ext cx="9144000" cy="677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図 1" descr="20130808_09504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図 1" descr="CIMG355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図 1" descr="RIMG002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0825" y="2492375"/>
            <a:ext cx="8785225" cy="4608513"/>
          </a:xfrm>
        </p:spPr>
        <p:txBody>
          <a:bodyPr/>
          <a:lstStyle/>
          <a:p>
            <a:pPr marL="742950" indent="-742950" eaLnBrk="1" hangingPunct="1">
              <a:buFontTx/>
              <a:buAutoNum type="circleNumDbPlain"/>
            </a:pPr>
            <a:r>
              <a:rPr lang="ja-JP" altLang="en-US" sz="4000" smtClean="0"/>
              <a:t>昔ながらのデイサービスとの</a:t>
            </a:r>
            <a:r>
              <a:rPr lang="ja-JP" altLang="en-US" sz="4000" smtClean="0">
                <a:solidFill>
                  <a:srgbClr val="FF0000"/>
                </a:solidFill>
              </a:rPr>
              <a:t>決別</a:t>
            </a:r>
            <a:endParaRPr lang="en-US" altLang="ja-JP" sz="4000" smtClean="0">
              <a:solidFill>
                <a:srgbClr val="FF0000"/>
              </a:solidFill>
            </a:endParaRPr>
          </a:p>
          <a:p>
            <a:pPr marL="742950" indent="-742950" eaLnBrk="1" hangingPunct="1">
              <a:buFontTx/>
              <a:buAutoNum type="circleNumDbPlain"/>
            </a:pPr>
            <a:r>
              <a:rPr lang="ja-JP" altLang="en-US" sz="4000" smtClean="0"/>
              <a:t>「利用者を管理」　から　「利用者が自己管理」（自己管理を支援）</a:t>
            </a:r>
            <a:endParaRPr lang="en-US" altLang="ja-JP" sz="4000" smtClean="0"/>
          </a:p>
          <a:p>
            <a:pPr marL="742950" indent="-742950" eaLnBrk="1" hangingPunct="1">
              <a:buFontTx/>
              <a:buAutoNum type="circleNumDbPlain"/>
            </a:pPr>
            <a:r>
              <a:rPr lang="ja-JP" altLang="en-US" sz="4000" smtClean="0"/>
              <a:t>日々工夫！　日々進化！！</a:t>
            </a:r>
            <a:endParaRPr lang="ja-JP" altLang="en-US" sz="4000" smtClean="0">
              <a:solidFill>
                <a:srgbClr val="FF0000"/>
              </a:solidFill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125253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ja-JP" altLang="en-US" sz="5000" b="1" spc="600" dirty="0"/>
              <a:t>次</a:t>
            </a:r>
            <a:r>
              <a:rPr lang="ja-JP" altLang="en-US" sz="5000" b="1" spc="600" dirty="0" smtClean="0"/>
              <a:t>世代型デイの約束</a:t>
            </a:r>
            <a:endParaRPr lang="ja-JP" altLang="en-US" sz="5000" b="1" spc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図 1" descr="RIMG008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14313" y="3284538"/>
            <a:ext cx="8929687" cy="1728787"/>
          </a:xfrm>
        </p:spPr>
        <p:txBody>
          <a:bodyPr>
            <a:noAutofit/>
          </a:bodyPr>
          <a:lstStyle/>
          <a:p>
            <a:pPr marL="0" indent="0" algn="ctr" eaLnBrk="1" hangingPunct="1">
              <a:lnSpc>
                <a:spcPct val="150000"/>
              </a:lnSpc>
              <a:buFont typeface="Symbol" pitchFamily="18" charset="2"/>
              <a:buNone/>
              <a:defRPr/>
            </a:pPr>
            <a:r>
              <a:rPr lang="ja-JP" altLang="en-US" sz="5400" b="1" spc="600" dirty="0" smtClean="0">
                <a:solidFill>
                  <a:srgbClr val="476826"/>
                </a:solidFill>
              </a:rPr>
              <a:t>関係性</a:t>
            </a:r>
            <a:r>
              <a:rPr lang="ja-JP" altLang="en-US" sz="5000" b="1" spc="600" dirty="0" smtClean="0"/>
              <a:t>と</a:t>
            </a:r>
            <a:r>
              <a:rPr lang="ja-JP" altLang="en-US" sz="5400" b="1" spc="600" dirty="0" smtClean="0">
                <a:solidFill>
                  <a:srgbClr val="476826"/>
                </a:solidFill>
              </a:rPr>
              <a:t>ストーリー</a:t>
            </a:r>
            <a:r>
              <a:rPr lang="ja-JP" altLang="en-US" sz="5000" b="1" spc="600" dirty="0" smtClean="0"/>
              <a:t>をつくる</a:t>
            </a:r>
            <a:r>
              <a:rPr lang="ja-JP" altLang="en-US" sz="5400" b="1" spc="600" dirty="0" smtClean="0"/>
              <a:t>　</a:t>
            </a:r>
            <a:endParaRPr lang="en-US" altLang="ja-JP" sz="5400" b="1" spc="600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395536" y="232056"/>
            <a:ext cx="8229600" cy="1252728"/>
          </a:xfrm>
          <a:extLst/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ja-JP" altLang="en-US" sz="5000" b="1" dirty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</a:rPr>
              <a:t>独自</a:t>
            </a:r>
            <a:r>
              <a:rPr lang="ja-JP" altLang="en-US" sz="50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</a:rPr>
              <a:t>化するとは、</a:t>
            </a:r>
            <a:endParaRPr lang="ja-JP" altLang="en-US" sz="5000" b="1" dirty="0"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07950" y="2349500"/>
            <a:ext cx="8712200" cy="1223963"/>
          </a:xfrm>
        </p:spPr>
        <p:txBody>
          <a:bodyPr>
            <a:noAutofit/>
          </a:bodyPr>
          <a:lstStyle/>
          <a:p>
            <a:pPr marL="0" indent="0" algn="ctr" eaLnBrk="1" hangingPunct="1">
              <a:lnSpc>
                <a:spcPct val="150000"/>
              </a:lnSpc>
              <a:buFont typeface="Symbol" pitchFamily="18" charset="2"/>
              <a:buNone/>
              <a:defRPr/>
            </a:pPr>
            <a:r>
              <a:rPr lang="ja-JP" altLang="en-US" sz="5400" b="1" spc="600" dirty="0">
                <a:solidFill>
                  <a:srgbClr val="476826"/>
                </a:solidFill>
              </a:rPr>
              <a:t>体 験</a:t>
            </a:r>
            <a:r>
              <a:rPr lang="ja-JP" altLang="en-US" sz="5000" b="1" spc="600" dirty="0"/>
              <a:t>や</a:t>
            </a:r>
            <a:r>
              <a:rPr lang="ja-JP" altLang="en-US" sz="5400" b="1" spc="600" dirty="0">
                <a:solidFill>
                  <a:srgbClr val="476826"/>
                </a:solidFill>
              </a:rPr>
              <a:t>役 割</a:t>
            </a:r>
            <a:r>
              <a:rPr lang="ja-JP" altLang="en-US" sz="5000" b="1" spc="600" dirty="0"/>
              <a:t>で繋げる</a:t>
            </a:r>
            <a:r>
              <a:rPr lang="ja-JP" altLang="en-US" sz="5000" b="1" spc="600" dirty="0" smtClean="0"/>
              <a:t>。</a:t>
            </a:r>
            <a:endParaRPr lang="en-US" altLang="ja-JP" sz="5000" b="1" spc="600" dirty="0" smtClean="0"/>
          </a:p>
        </p:txBody>
      </p:sp>
      <p:sp>
        <p:nvSpPr>
          <p:cNvPr id="5" name="コンテンツ プレースホルダー 1"/>
          <p:cNvSpPr txBox="1">
            <a:spLocks/>
          </p:cNvSpPr>
          <p:nvPr/>
        </p:nvSpPr>
        <p:spPr>
          <a:xfrm>
            <a:off x="1619250" y="4868863"/>
            <a:ext cx="5761038" cy="1081087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Clr>
                <a:srgbClr val="31B6FD"/>
              </a:buClr>
              <a:buFont typeface="Symbol" pitchFamily="18" charset="2"/>
              <a:buNone/>
              <a:defRPr/>
            </a:pPr>
            <a:r>
              <a:rPr lang="ja-JP" altLang="en-US" sz="5000" b="1" spc="600" dirty="0" smtClean="0">
                <a:solidFill>
                  <a:srgbClr val="073E87"/>
                </a:solidFill>
              </a:rPr>
              <a:t>独自化する！　</a:t>
            </a:r>
            <a:endParaRPr lang="en-US" altLang="ja-JP" sz="5000" b="1" spc="600" dirty="0" smtClean="0">
              <a:solidFill>
                <a:srgbClr val="073E87"/>
              </a:solidFill>
            </a:endParaRPr>
          </a:p>
        </p:txBody>
      </p:sp>
      <p:sp>
        <p:nvSpPr>
          <p:cNvPr id="6" name="コンテンツ プレースホルダー 1"/>
          <p:cNvSpPr txBox="1">
            <a:spLocks/>
          </p:cNvSpPr>
          <p:nvPr/>
        </p:nvSpPr>
        <p:spPr>
          <a:xfrm>
            <a:off x="3132138" y="3789363"/>
            <a:ext cx="2663825" cy="952500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Clr>
                <a:srgbClr val="31B6FD"/>
              </a:buClr>
              <a:buFont typeface="Symbol" pitchFamily="18" charset="2"/>
              <a:buNone/>
              <a:defRPr/>
            </a:pPr>
            <a:r>
              <a:rPr lang="ja-JP" altLang="en-US" sz="4800" b="1" spc="600" dirty="0" smtClean="0">
                <a:solidFill>
                  <a:srgbClr val="073E87"/>
                </a:solidFill>
              </a:rPr>
              <a:t>すると、　</a:t>
            </a:r>
            <a:endParaRPr lang="en-US" altLang="ja-JP" sz="4800" b="1" spc="600" dirty="0" smtClean="0">
              <a:solidFill>
                <a:srgbClr val="073E87"/>
              </a:solidFill>
            </a:endParaRPr>
          </a:p>
        </p:txBody>
      </p:sp>
      <p:sp>
        <p:nvSpPr>
          <p:cNvPr id="7" name="タイトル 2"/>
          <p:cNvSpPr txBox="1">
            <a:spLocks/>
          </p:cNvSpPr>
          <p:nvPr/>
        </p:nvSpPr>
        <p:spPr>
          <a:xfrm>
            <a:off x="210436" y="188640"/>
            <a:ext cx="8856984" cy="187220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ja-JP" altLang="en-US" sz="5000" b="1" spc="600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</a:rPr>
              <a:t>関係性 と ストーリーを</a:t>
            </a:r>
            <a:r>
              <a:rPr lang="en-US" altLang="ja-JP" sz="5000" b="1" spc="600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</a:rPr>
              <a:t/>
            </a:r>
            <a:br>
              <a:rPr lang="en-US" altLang="ja-JP" sz="5000" b="1" spc="600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</a:rPr>
            </a:br>
            <a:r>
              <a:rPr lang="ja-JP" altLang="en-US" sz="5000" b="1" spc="600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</a:rPr>
              <a:t>　　　　　　　　　　つくるとは、</a:t>
            </a:r>
            <a:endParaRPr lang="ja-JP" altLang="en-US" sz="5000" b="1" spc="600" dirty="0"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D3B4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5" grpId="1"/>
      <p:bldP spid="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タイトル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936625"/>
          </a:xfrm>
        </p:spPr>
        <p:txBody>
          <a:bodyPr/>
          <a:lstStyle/>
          <a:p>
            <a:pPr eaLnBrk="1" hangingPunct="1"/>
            <a:r>
              <a:rPr lang="ja-JP" altLang="en-US" smtClean="0"/>
              <a:t>２０１３ ＤＴ　曜日別利用者数推移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</p:nvPr>
        </p:nvGraphicFramePr>
        <p:xfrm>
          <a:off x="179512" y="1124744"/>
          <a:ext cx="8856984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/>
          <p:cNvGraphicFramePr>
            <a:graphicFrameLocks/>
          </p:cNvGraphicFramePr>
          <p:nvPr/>
        </p:nvGraphicFramePr>
        <p:xfrm>
          <a:off x="468313" y="765175"/>
          <a:ext cx="8351837" cy="5903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タイトル 2"/>
          <p:cNvSpPr>
            <a:spLocks noGrp="1"/>
          </p:cNvSpPr>
          <p:nvPr>
            <p:ph type="title"/>
          </p:nvPr>
        </p:nvSpPr>
        <p:spPr>
          <a:xfrm>
            <a:off x="457200" y="266700"/>
            <a:ext cx="8229600" cy="930275"/>
          </a:xfrm>
        </p:spPr>
        <p:txBody>
          <a:bodyPr/>
          <a:lstStyle/>
          <a:p>
            <a:pPr eaLnBrk="1" hangingPunct="1"/>
            <a:r>
              <a:rPr lang="ja-JP" altLang="en-US" smtClean="0"/>
              <a:t>２０１３日高</a:t>
            </a:r>
            <a:r>
              <a:rPr lang="en-US" altLang="ja-JP" smtClean="0"/>
              <a:t>DT</a:t>
            </a:r>
            <a:r>
              <a:rPr lang="ja-JP" altLang="en-US" smtClean="0"/>
              <a:t>介護度区分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</p:nvPr>
        </p:nvGraphicFramePr>
        <p:xfrm>
          <a:off x="251520" y="908720"/>
          <a:ext cx="8640103" cy="5733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ja-JP" altLang="en-US" sz="5400" dirty="0" smtClean="0"/>
              <a:t>日高 </a:t>
            </a:r>
            <a:r>
              <a:rPr lang="ja-JP" altLang="en-US" sz="5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ファン </a:t>
            </a:r>
            <a:r>
              <a:rPr lang="ja-JP" altLang="en-US" sz="5400" dirty="0" smtClean="0"/>
              <a:t>をつくる</a:t>
            </a:r>
            <a:endParaRPr lang="ja-JP" altLang="en-US" sz="5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9563" y="2674938"/>
            <a:ext cx="3451225" cy="3451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76872"/>
            <a:ext cx="6344233" cy="4230786"/>
          </a:xfrm>
          <a:prstGeom prst="rect">
            <a:avLst/>
          </a:prstGeom>
          <a:noFill/>
          <a:ln>
            <a:noFill/>
          </a:ln>
          <a:effectLst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323850" y="2349500"/>
            <a:ext cx="8351838" cy="129540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lnSpc>
                <a:spcPct val="15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ja-JP" altLang="en-US" sz="5400" b="1" spc="600" dirty="0" smtClean="0"/>
              <a:t>オペレーションが命！　</a:t>
            </a:r>
            <a:endParaRPr lang="en-US" altLang="ja-JP" sz="5400" b="1" spc="600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ja-JP" altLang="en-US" sz="5000" spc="600" dirty="0" smtClean="0"/>
              <a:t>メガ・デイサービスは、</a:t>
            </a:r>
            <a:endParaRPr lang="ja-JP" altLang="en-US" sz="5000" spc="600" dirty="0"/>
          </a:p>
        </p:txBody>
      </p:sp>
      <p:sp>
        <p:nvSpPr>
          <p:cNvPr id="5" name="コンテンツ プレースホルダー 1"/>
          <p:cNvSpPr txBox="1">
            <a:spLocks/>
          </p:cNvSpPr>
          <p:nvPr/>
        </p:nvSpPr>
        <p:spPr>
          <a:xfrm>
            <a:off x="935038" y="4076700"/>
            <a:ext cx="7273925" cy="1296988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kumimoji="1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Clr>
                <a:srgbClr val="31B6FD"/>
              </a:buClr>
              <a:buFont typeface="Symbol" pitchFamily="18" charset="2"/>
              <a:buNone/>
              <a:defRPr/>
            </a:pPr>
            <a:r>
              <a:rPr lang="en-US" altLang="ja-JP" sz="6000" b="1" spc="600" dirty="0" smtClean="0">
                <a:solidFill>
                  <a:srgbClr val="073E87"/>
                </a:solidFill>
                <a:latin typeface="HGP明朝E"/>
              </a:rPr>
              <a:t>IT</a:t>
            </a:r>
            <a:r>
              <a:rPr lang="ja-JP" altLang="en-US" sz="6000" b="1" spc="600" dirty="0" smtClean="0">
                <a:solidFill>
                  <a:srgbClr val="073E87"/>
                </a:solidFill>
              </a:rPr>
              <a:t>化</a:t>
            </a:r>
            <a:r>
              <a:rPr lang="ja-JP" altLang="en-US" sz="5400" b="1" spc="600" dirty="0" smtClean="0">
                <a:solidFill>
                  <a:srgbClr val="073E87"/>
                </a:solidFill>
              </a:rPr>
              <a:t>　と　</a:t>
            </a:r>
            <a:r>
              <a:rPr lang="ja-JP" altLang="en-US" sz="6000" b="1" spc="600" dirty="0" smtClean="0">
                <a:solidFill>
                  <a:srgbClr val="073E87"/>
                </a:solidFill>
              </a:rPr>
              <a:t>導線</a:t>
            </a:r>
            <a:r>
              <a:rPr lang="ja-JP" altLang="en-US" sz="5400" b="1" spc="600" dirty="0" smtClean="0">
                <a:solidFill>
                  <a:srgbClr val="073E87"/>
                </a:solidFill>
              </a:rPr>
              <a:t>　</a:t>
            </a:r>
            <a:endParaRPr lang="en-US" altLang="ja-JP" sz="5400" b="1" spc="600" dirty="0" smtClean="0">
              <a:solidFill>
                <a:srgbClr val="073E8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2708920"/>
            <a:ext cx="8568952" cy="1037448"/>
          </a:xfrm>
          <a:extLst/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ja-JP" altLang="en-US" sz="6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今　なぜ　大規模デイか？</a:t>
            </a:r>
            <a:endParaRPr lang="ja-JP" altLang="en-US" sz="6000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83568" y="692696"/>
            <a:ext cx="7632848" cy="1036481"/>
          </a:xfrm>
          <a:extLst/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ja-JP" altLang="en-US" sz="5400" spc="6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メガ・デイサービス</a:t>
            </a:r>
            <a:r>
              <a:rPr lang="en-US" altLang="ja-JP" sz="5400" spc="6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!!</a:t>
            </a:r>
            <a:endParaRPr lang="ja-JP" altLang="en-US" sz="5400" spc="600" dirty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日高デイトレフォト アルバム８月作成1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1_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0_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ウェーブ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ウェーブ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ウェーブ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ウェーブ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ウェーブ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ウェーブ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日高デイトレフォト アルバム８月作成1</Template>
  <TotalTime>1336</TotalTime>
  <Words>279</Words>
  <Application>Microsoft Office PowerPoint</Application>
  <PresentationFormat>画面に合わせる (4:3)</PresentationFormat>
  <Paragraphs>91</Paragraphs>
  <Slides>76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10</vt:i4>
      </vt:variant>
      <vt:variant>
        <vt:lpstr>スライド タイトル</vt:lpstr>
      </vt:variant>
      <vt:variant>
        <vt:i4>76</vt:i4>
      </vt:variant>
    </vt:vector>
  </HeadingPairs>
  <TitlesOfParts>
    <vt:vector size="94" baseType="lpstr">
      <vt:lpstr>Candara</vt:lpstr>
      <vt:lpstr>ＭＳ Ｐゴシック</vt:lpstr>
      <vt:lpstr>Arial</vt:lpstr>
      <vt:lpstr>HGP明朝E</vt:lpstr>
      <vt:lpstr>Symbol</vt:lpstr>
      <vt:lpstr>Calibri</vt:lpstr>
      <vt:lpstr>Wingdings</vt:lpstr>
      <vt:lpstr>AR P丸ゴシック体E</vt:lpstr>
      <vt:lpstr>日高デイトレフォト アルバム８月作成1</vt:lpstr>
      <vt:lpstr>2_ウェーブ</vt:lpstr>
      <vt:lpstr>3_ウェーブ</vt:lpstr>
      <vt:lpstr>1_ウェーブ</vt:lpstr>
      <vt:lpstr>6_ウェーブ</vt:lpstr>
      <vt:lpstr>7_ウェーブ</vt:lpstr>
      <vt:lpstr>8_ウェーブ</vt:lpstr>
      <vt:lpstr>9_ウェーブ</vt:lpstr>
      <vt:lpstr>10_ウェーブ</vt:lpstr>
      <vt:lpstr>11_ウェーブ</vt:lpstr>
      <vt:lpstr>地域福祉交流センター</vt:lpstr>
      <vt:lpstr>PowerPoint プレゼンテーション</vt:lpstr>
      <vt:lpstr>次世代型デイサービスのキーワード</vt:lpstr>
      <vt:lpstr>理　念</vt:lpstr>
      <vt:lpstr>利用者が増える仕組み</vt:lpstr>
      <vt:lpstr>独自化するとは、</vt:lpstr>
      <vt:lpstr>次世代型デイの約束</vt:lpstr>
      <vt:lpstr>メガ・デイサービスは、</vt:lpstr>
      <vt:lpstr>今　なぜ　大規模デイか？</vt:lpstr>
      <vt:lpstr>デイの規模別</vt:lpstr>
      <vt:lpstr>デイのドミナント戦略</vt:lpstr>
      <vt:lpstr>デイドミナント戦略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独自化するとは、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デイドミナント戦略</vt:lpstr>
      <vt:lpstr>PowerPoint プレゼンテーション</vt:lpstr>
      <vt:lpstr>PowerPoint プレゼンテーション</vt:lpstr>
      <vt:lpstr>館内ご案内　　　　　　　　　　 ＜２F＞　</vt:lpstr>
      <vt:lpstr>理　念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独自化するとは、</vt:lpstr>
      <vt:lpstr>PowerPoint プレゼンテーション</vt:lpstr>
      <vt:lpstr>２０１３ ＤＴ　曜日別利用者数推移</vt:lpstr>
      <vt:lpstr>PowerPoint プレゼンテーション</vt:lpstr>
      <vt:lpstr>２０１３日高DT介護度区分</vt:lpstr>
      <vt:lpstr>日高 ファン をつくる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地域福祉交流センター</dc:title>
  <dc:creator>MWS system-user03</dc:creator>
  <cp:lastModifiedBy>MWS system-user03</cp:lastModifiedBy>
  <cp:revision>230</cp:revision>
  <cp:lastPrinted>2013-09-11T07:25:49Z</cp:lastPrinted>
  <dcterms:created xsi:type="dcterms:W3CDTF">2013-08-13T08:06:26Z</dcterms:created>
  <dcterms:modified xsi:type="dcterms:W3CDTF">2015-06-15T04:06:08Z</dcterms:modified>
</cp:coreProperties>
</file>